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activeX/activeX1.bin" ContentType="application/vnd.ms-office.activeX"/>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69" r:id="rId5"/>
    <p:sldId id="259" r:id="rId6"/>
    <p:sldId id="260" r:id="rId7"/>
    <p:sldId id="261" r:id="rId8"/>
    <p:sldId id="302" r:id="rId9"/>
    <p:sldId id="268" r:id="rId10"/>
    <p:sldId id="266" r:id="rId11"/>
    <p:sldId id="267" r:id="rId12"/>
    <p:sldId id="262" r:id="rId13"/>
    <p:sldId id="287" r:id="rId14"/>
    <p:sldId id="263" r:id="rId15"/>
    <p:sldId id="288" r:id="rId16"/>
    <p:sldId id="289" r:id="rId17"/>
    <p:sldId id="290" r:id="rId18"/>
    <p:sldId id="291" r:id="rId19"/>
    <p:sldId id="292" r:id="rId20"/>
    <p:sldId id="293" r:id="rId21"/>
    <p:sldId id="294" r:id="rId22"/>
    <p:sldId id="295" r:id="rId23"/>
    <p:sldId id="296" r:id="rId24"/>
    <p:sldId id="297" r:id="rId25"/>
    <p:sldId id="298" r:id="rId26"/>
    <p:sldId id="264" r:id="rId27"/>
    <p:sldId id="280" r:id="rId28"/>
    <p:sldId id="281" r:id="rId29"/>
    <p:sldId id="282" r:id="rId30"/>
    <p:sldId id="283" r:id="rId31"/>
    <p:sldId id="265" r:id="rId32"/>
    <p:sldId id="284" r:id="rId33"/>
    <p:sldId id="285" r:id="rId34"/>
    <p:sldId id="270" r:id="rId35"/>
    <p:sldId id="271" r:id="rId36"/>
    <p:sldId id="272" r:id="rId37"/>
    <p:sldId id="273" r:id="rId38"/>
    <p:sldId id="274" r:id="rId39"/>
    <p:sldId id="275" r:id="rId40"/>
    <p:sldId id="276" r:id="rId41"/>
    <p:sldId id="277" r:id="rId42"/>
    <p:sldId id="278" r:id="rId43"/>
    <p:sldId id="279" r:id="rId44"/>
    <p:sldId id="303" r:id="rId45"/>
    <p:sldId id="304" r:id="rId46"/>
    <p:sldId id="305" r:id="rId47"/>
    <p:sldId id="299" r:id="rId48"/>
    <p:sldId id="300" r:id="rId49"/>
    <p:sldId id="301" r:id="rId50"/>
  </p:sldIdLst>
  <p:sldSz cx="9144000" cy="6858000" type="screen4x3"/>
  <p:notesSz cx="9388475" cy="7102475"/>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0058"/>
    <a:srgbClr val="422C16"/>
    <a:srgbClr val="0C788E"/>
    <a:srgbClr val="025198"/>
    <a:srgbClr val="000099"/>
    <a:srgbClr val="1C1C1C"/>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75" autoAdjust="0"/>
    <p:restoredTop sz="89520" autoAdjust="0"/>
  </p:normalViewPr>
  <p:slideViewPr>
    <p:cSldViewPr>
      <p:cViewPr>
        <p:scale>
          <a:sx n="70" d="100"/>
          <a:sy n="70" d="100"/>
        </p:scale>
        <p:origin x="-11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339" cy="3551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0"/>
            <a:ext cx="4068339" cy="355124"/>
          </a:xfrm>
          <a:prstGeom prst="rect">
            <a:avLst/>
          </a:prstGeom>
        </p:spPr>
        <p:txBody>
          <a:bodyPr vert="horz" lIns="94229" tIns="47114" rIns="94229" bIns="47114" rtlCol="0"/>
          <a:lstStyle>
            <a:lvl1pPr algn="r">
              <a:defRPr sz="1200"/>
            </a:lvl1pPr>
          </a:lstStyle>
          <a:p>
            <a:fld id="{46ADD1A6-25DC-4BFA-8909-76BB8393C9BA}" type="datetimeFigureOut">
              <a:rPr lang="en-US" smtClean="0"/>
              <a:t>6/8/2014</a:t>
            </a:fld>
            <a:endParaRPr lang="en-US"/>
          </a:p>
        </p:txBody>
      </p:sp>
      <p:sp>
        <p:nvSpPr>
          <p:cNvPr id="4" name="Footer Placeholder 3"/>
          <p:cNvSpPr>
            <a:spLocks noGrp="1"/>
          </p:cNvSpPr>
          <p:nvPr>
            <p:ph type="ftr" sz="quarter" idx="2"/>
          </p:nvPr>
        </p:nvSpPr>
        <p:spPr>
          <a:xfrm>
            <a:off x="0" y="6746119"/>
            <a:ext cx="4068339" cy="3551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5124"/>
          </a:xfrm>
          <a:prstGeom prst="rect">
            <a:avLst/>
          </a:prstGeom>
        </p:spPr>
        <p:txBody>
          <a:bodyPr vert="horz" lIns="94229" tIns="47114" rIns="94229" bIns="47114" rtlCol="0" anchor="b"/>
          <a:lstStyle>
            <a:lvl1pPr algn="r">
              <a:defRPr sz="1200"/>
            </a:lvl1pPr>
          </a:lstStyle>
          <a:p>
            <a:fld id="{1F0D2533-38F5-4146-B478-BE7EF839A545}" type="slidenum">
              <a:rPr lang="en-US" smtClean="0"/>
              <a:t>‹#›</a:t>
            </a:fld>
            <a:endParaRPr lang="en-US"/>
          </a:p>
        </p:txBody>
      </p:sp>
    </p:spTree>
    <p:extLst>
      <p:ext uri="{BB962C8B-B14F-4D97-AF65-F5344CB8AC3E}">
        <p14:creationId xmlns:p14="http://schemas.microsoft.com/office/powerpoint/2010/main" val="194242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339" cy="3551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0"/>
            <a:ext cx="4068339" cy="355124"/>
          </a:xfrm>
          <a:prstGeom prst="rect">
            <a:avLst/>
          </a:prstGeom>
        </p:spPr>
        <p:txBody>
          <a:bodyPr vert="horz" lIns="94229" tIns="47114" rIns="94229" bIns="47114" rtlCol="0"/>
          <a:lstStyle>
            <a:lvl1pPr algn="r">
              <a:defRPr sz="1200"/>
            </a:lvl1pPr>
          </a:lstStyle>
          <a:p>
            <a:fld id="{1F318E70-3E4B-4E6B-91B3-FE0A7E6C2BCC}" type="datetimeFigureOut">
              <a:rPr lang="en-US" smtClean="0"/>
              <a:t>6/8/2014</a:t>
            </a:fld>
            <a:endParaRPr lang="en-US"/>
          </a:p>
        </p:txBody>
      </p:sp>
      <p:sp>
        <p:nvSpPr>
          <p:cNvPr id="4" name="Slide Image Placeholder 3"/>
          <p:cNvSpPr>
            <a:spLocks noGrp="1" noRot="1" noChangeAspect="1"/>
          </p:cNvSpPr>
          <p:nvPr>
            <p:ph type="sldImg" idx="2"/>
          </p:nvPr>
        </p:nvSpPr>
        <p:spPr>
          <a:xfrm>
            <a:off x="2919413" y="533400"/>
            <a:ext cx="3549650" cy="266223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373676"/>
            <a:ext cx="7510780" cy="3196114"/>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746119"/>
            <a:ext cx="4068339" cy="3551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5124"/>
          </a:xfrm>
          <a:prstGeom prst="rect">
            <a:avLst/>
          </a:prstGeom>
        </p:spPr>
        <p:txBody>
          <a:bodyPr vert="horz" lIns="94229" tIns="47114" rIns="94229" bIns="47114" rtlCol="0" anchor="b"/>
          <a:lstStyle>
            <a:lvl1pPr algn="r">
              <a:defRPr sz="1200"/>
            </a:lvl1pPr>
          </a:lstStyle>
          <a:p>
            <a:fld id="{CDD59046-198F-48C9-8079-13294AE56966}" type="slidenum">
              <a:rPr lang="en-US" smtClean="0"/>
              <a:t>‹#›</a:t>
            </a:fld>
            <a:endParaRPr lang="en-US"/>
          </a:p>
        </p:txBody>
      </p:sp>
    </p:spTree>
    <p:extLst>
      <p:ext uri="{BB962C8B-B14F-4D97-AF65-F5344CB8AC3E}">
        <p14:creationId xmlns:p14="http://schemas.microsoft.com/office/powerpoint/2010/main" val="1706566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D59046-198F-48C9-8079-13294AE56966}" type="slidenum">
              <a:rPr lang="en-US" smtClean="0"/>
              <a:t>34</a:t>
            </a:fld>
            <a:endParaRPr lang="en-US"/>
          </a:p>
        </p:txBody>
      </p:sp>
    </p:spTree>
    <p:extLst>
      <p:ext uri="{BB962C8B-B14F-4D97-AF65-F5344CB8AC3E}">
        <p14:creationId xmlns:p14="http://schemas.microsoft.com/office/powerpoint/2010/main" val="294148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E6454CF9-C7BD-4532-AF57-CC8DB1AAF31E}" type="slidenum">
              <a:rPr lang="es-ES"/>
              <a:pPr/>
              <a:t>‹#›</a:t>
            </a:fld>
            <a:endParaRPr lang="es-ES"/>
          </a:p>
        </p:txBody>
      </p:sp>
    </p:spTree>
    <p:extLst>
      <p:ext uri="{BB962C8B-B14F-4D97-AF65-F5344CB8AC3E}">
        <p14:creationId xmlns:p14="http://schemas.microsoft.com/office/powerpoint/2010/main" val="74190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AB247B57-4215-4C8B-8D13-7AFEE61C8C89}" type="slidenum">
              <a:rPr lang="es-ES"/>
              <a:pPr/>
              <a:t>‹#›</a:t>
            </a:fld>
            <a:endParaRPr lang="es-ES"/>
          </a:p>
        </p:txBody>
      </p:sp>
    </p:spTree>
    <p:extLst>
      <p:ext uri="{BB962C8B-B14F-4D97-AF65-F5344CB8AC3E}">
        <p14:creationId xmlns:p14="http://schemas.microsoft.com/office/powerpoint/2010/main" val="256211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129DB02C-B146-4484-BED1-B571F02669B0}" type="slidenum">
              <a:rPr lang="es-ES"/>
              <a:pPr/>
              <a:t>‹#›</a:t>
            </a:fld>
            <a:endParaRPr lang="es-ES"/>
          </a:p>
        </p:txBody>
      </p:sp>
    </p:spTree>
    <p:extLst>
      <p:ext uri="{BB962C8B-B14F-4D97-AF65-F5344CB8AC3E}">
        <p14:creationId xmlns:p14="http://schemas.microsoft.com/office/powerpoint/2010/main" val="1281420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B6855EC4-AE0F-4870-97D7-4374692849F7}" type="slidenum">
              <a:rPr lang="es-ES"/>
              <a:pPr/>
              <a:t>‹#›</a:t>
            </a:fld>
            <a:endParaRPr lang="es-ES"/>
          </a:p>
        </p:txBody>
      </p:sp>
    </p:spTree>
    <p:extLst>
      <p:ext uri="{BB962C8B-B14F-4D97-AF65-F5344CB8AC3E}">
        <p14:creationId xmlns:p14="http://schemas.microsoft.com/office/powerpoint/2010/main" val="336543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s-ES"/>
          </a:p>
        </p:txBody>
      </p:sp>
      <p:sp>
        <p:nvSpPr>
          <p:cNvPr id="5" name="Footer Placeholder 4"/>
          <p:cNvSpPr>
            <a:spLocks noGrp="1"/>
          </p:cNvSpPr>
          <p:nvPr>
            <p:ph type="ftr" sz="quarter" idx="11"/>
          </p:nvPr>
        </p:nvSpPr>
        <p:spPr/>
        <p:txBody>
          <a:bodyPr/>
          <a:lstStyle>
            <a:lvl1pPr>
              <a:defRPr/>
            </a:lvl1pPr>
          </a:lstStyle>
          <a:p>
            <a:endParaRPr lang="es-ES"/>
          </a:p>
        </p:txBody>
      </p:sp>
      <p:sp>
        <p:nvSpPr>
          <p:cNvPr id="6" name="Slide Number Placeholder 5"/>
          <p:cNvSpPr>
            <a:spLocks noGrp="1"/>
          </p:cNvSpPr>
          <p:nvPr>
            <p:ph type="sldNum" sz="quarter" idx="12"/>
          </p:nvPr>
        </p:nvSpPr>
        <p:spPr/>
        <p:txBody>
          <a:bodyPr/>
          <a:lstStyle>
            <a:lvl1pPr>
              <a:defRPr/>
            </a:lvl1pPr>
          </a:lstStyle>
          <a:p>
            <a:fld id="{9871AAEC-717C-462D-A5E9-93186D4146B2}" type="slidenum">
              <a:rPr lang="es-ES"/>
              <a:pPr/>
              <a:t>‹#›</a:t>
            </a:fld>
            <a:endParaRPr lang="es-ES"/>
          </a:p>
        </p:txBody>
      </p:sp>
    </p:spTree>
    <p:extLst>
      <p:ext uri="{BB962C8B-B14F-4D97-AF65-F5344CB8AC3E}">
        <p14:creationId xmlns:p14="http://schemas.microsoft.com/office/powerpoint/2010/main" val="380586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CED11148-95B6-4106-8500-3C7FF95CAF55}" type="slidenum">
              <a:rPr lang="es-ES"/>
              <a:pPr/>
              <a:t>‹#›</a:t>
            </a:fld>
            <a:endParaRPr lang="es-ES"/>
          </a:p>
        </p:txBody>
      </p:sp>
    </p:spTree>
    <p:extLst>
      <p:ext uri="{BB962C8B-B14F-4D97-AF65-F5344CB8AC3E}">
        <p14:creationId xmlns:p14="http://schemas.microsoft.com/office/powerpoint/2010/main" val="68645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s-ES"/>
          </a:p>
        </p:txBody>
      </p:sp>
      <p:sp>
        <p:nvSpPr>
          <p:cNvPr id="8" name="Footer Placeholder 7"/>
          <p:cNvSpPr>
            <a:spLocks noGrp="1"/>
          </p:cNvSpPr>
          <p:nvPr>
            <p:ph type="ftr" sz="quarter" idx="11"/>
          </p:nvPr>
        </p:nvSpPr>
        <p:spPr/>
        <p:txBody>
          <a:bodyPr/>
          <a:lstStyle>
            <a:lvl1pPr>
              <a:defRPr/>
            </a:lvl1pPr>
          </a:lstStyle>
          <a:p>
            <a:endParaRPr lang="es-ES"/>
          </a:p>
        </p:txBody>
      </p:sp>
      <p:sp>
        <p:nvSpPr>
          <p:cNvPr id="9" name="Slide Number Placeholder 8"/>
          <p:cNvSpPr>
            <a:spLocks noGrp="1"/>
          </p:cNvSpPr>
          <p:nvPr>
            <p:ph type="sldNum" sz="quarter" idx="12"/>
          </p:nvPr>
        </p:nvSpPr>
        <p:spPr/>
        <p:txBody>
          <a:bodyPr/>
          <a:lstStyle>
            <a:lvl1pPr>
              <a:defRPr/>
            </a:lvl1pPr>
          </a:lstStyle>
          <a:p>
            <a:fld id="{6596EFC3-AE12-4549-929E-9E76111DDBCD}" type="slidenum">
              <a:rPr lang="es-ES"/>
              <a:pPr/>
              <a:t>‹#›</a:t>
            </a:fld>
            <a:endParaRPr lang="es-ES"/>
          </a:p>
        </p:txBody>
      </p:sp>
    </p:spTree>
    <p:extLst>
      <p:ext uri="{BB962C8B-B14F-4D97-AF65-F5344CB8AC3E}">
        <p14:creationId xmlns:p14="http://schemas.microsoft.com/office/powerpoint/2010/main" val="2830088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s-ES"/>
          </a:p>
        </p:txBody>
      </p:sp>
      <p:sp>
        <p:nvSpPr>
          <p:cNvPr id="4" name="Footer Placeholder 3"/>
          <p:cNvSpPr>
            <a:spLocks noGrp="1"/>
          </p:cNvSpPr>
          <p:nvPr>
            <p:ph type="ftr" sz="quarter" idx="11"/>
          </p:nvPr>
        </p:nvSpPr>
        <p:spPr/>
        <p:txBody>
          <a:bodyPr/>
          <a:lstStyle>
            <a:lvl1pPr>
              <a:defRPr/>
            </a:lvl1pPr>
          </a:lstStyle>
          <a:p>
            <a:endParaRPr lang="es-ES"/>
          </a:p>
        </p:txBody>
      </p:sp>
      <p:sp>
        <p:nvSpPr>
          <p:cNvPr id="5" name="Slide Number Placeholder 4"/>
          <p:cNvSpPr>
            <a:spLocks noGrp="1"/>
          </p:cNvSpPr>
          <p:nvPr>
            <p:ph type="sldNum" sz="quarter" idx="12"/>
          </p:nvPr>
        </p:nvSpPr>
        <p:spPr/>
        <p:txBody>
          <a:bodyPr/>
          <a:lstStyle>
            <a:lvl1pPr>
              <a:defRPr/>
            </a:lvl1pPr>
          </a:lstStyle>
          <a:p>
            <a:fld id="{35C514F4-247B-4645-B850-F9A3B01DE99F}" type="slidenum">
              <a:rPr lang="es-ES"/>
              <a:pPr/>
              <a:t>‹#›</a:t>
            </a:fld>
            <a:endParaRPr lang="es-ES"/>
          </a:p>
        </p:txBody>
      </p:sp>
    </p:spTree>
    <p:extLst>
      <p:ext uri="{BB962C8B-B14F-4D97-AF65-F5344CB8AC3E}">
        <p14:creationId xmlns:p14="http://schemas.microsoft.com/office/powerpoint/2010/main" val="110016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s-ES"/>
          </a:p>
        </p:txBody>
      </p:sp>
      <p:sp>
        <p:nvSpPr>
          <p:cNvPr id="3" name="Footer Placeholder 2"/>
          <p:cNvSpPr>
            <a:spLocks noGrp="1"/>
          </p:cNvSpPr>
          <p:nvPr>
            <p:ph type="ftr" sz="quarter" idx="11"/>
          </p:nvPr>
        </p:nvSpPr>
        <p:spPr/>
        <p:txBody>
          <a:bodyPr/>
          <a:lstStyle>
            <a:lvl1pPr>
              <a:defRPr/>
            </a:lvl1pPr>
          </a:lstStyle>
          <a:p>
            <a:endParaRPr lang="es-ES"/>
          </a:p>
        </p:txBody>
      </p:sp>
      <p:sp>
        <p:nvSpPr>
          <p:cNvPr id="4" name="Slide Number Placeholder 3"/>
          <p:cNvSpPr>
            <a:spLocks noGrp="1"/>
          </p:cNvSpPr>
          <p:nvPr>
            <p:ph type="sldNum" sz="quarter" idx="12"/>
          </p:nvPr>
        </p:nvSpPr>
        <p:spPr/>
        <p:txBody>
          <a:bodyPr/>
          <a:lstStyle>
            <a:lvl1pPr>
              <a:defRPr/>
            </a:lvl1pPr>
          </a:lstStyle>
          <a:p>
            <a:fld id="{0C06CAC2-D6F6-453A-8ED5-80FF08E99CC5}" type="slidenum">
              <a:rPr lang="es-ES"/>
              <a:pPr/>
              <a:t>‹#›</a:t>
            </a:fld>
            <a:endParaRPr lang="es-ES"/>
          </a:p>
        </p:txBody>
      </p:sp>
    </p:spTree>
    <p:extLst>
      <p:ext uri="{BB962C8B-B14F-4D97-AF65-F5344CB8AC3E}">
        <p14:creationId xmlns:p14="http://schemas.microsoft.com/office/powerpoint/2010/main" val="2619761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CB05DCE4-1B5D-4DE1-B2D1-5D7D7F4B697A}" type="slidenum">
              <a:rPr lang="es-ES"/>
              <a:pPr/>
              <a:t>‹#›</a:t>
            </a:fld>
            <a:endParaRPr lang="es-ES"/>
          </a:p>
        </p:txBody>
      </p:sp>
    </p:spTree>
    <p:extLst>
      <p:ext uri="{BB962C8B-B14F-4D97-AF65-F5344CB8AC3E}">
        <p14:creationId xmlns:p14="http://schemas.microsoft.com/office/powerpoint/2010/main" val="89092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s-ES"/>
          </a:p>
        </p:txBody>
      </p:sp>
      <p:sp>
        <p:nvSpPr>
          <p:cNvPr id="6" name="Footer Placeholder 5"/>
          <p:cNvSpPr>
            <a:spLocks noGrp="1"/>
          </p:cNvSpPr>
          <p:nvPr>
            <p:ph type="ftr" sz="quarter" idx="11"/>
          </p:nvPr>
        </p:nvSpPr>
        <p:spPr/>
        <p:txBody>
          <a:bodyPr/>
          <a:lstStyle>
            <a:lvl1pPr>
              <a:defRPr/>
            </a:lvl1pPr>
          </a:lstStyle>
          <a:p>
            <a:endParaRPr lang="es-ES"/>
          </a:p>
        </p:txBody>
      </p:sp>
      <p:sp>
        <p:nvSpPr>
          <p:cNvPr id="7" name="Slide Number Placeholder 6"/>
          <p:cNvSpPr>
            <a:spLocks noGrp="1"/>
          </p:cNvSpPr>
          <p:nvPr>
            <p:ph type="sldNum" sz="quarter" idx="12"/>
          </p:nvPr>
        </p:nvSpPr>
        <p:spPr/>
        <p:txBody>
          <a:bodyPr/>
          <a:lstStyle>
            <a:lvl1pPr>
              <a:defRPr/>
            </a:lvl1pPr>
          </a:lstStyle>
          <a:p>
            <a:fld id="{1D2D6610-3432-4307-8367-296BADFAF874}" type="slidenum">
              <a:rPr lang="es-ES"/>
              <a:pPr/>
              <a:t>‹#›</a:t>
            </a:fld>
            <a:endParaRPr lang="es-ES"/>
          </a:p>
        </p:txBody>
      </p:sp>
    </p:spTree>
    <p:extLst>
      <p:ext uri="{BB962C8B-B14F-4D97-AF65-F5344CB8AC3E}">
        <p14:creationId xmlns:p14="http://schemas.microsoft.com/office/powerpoint/2010/main" val="3422772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1218470-1E34-4F4E-AF46-0F2A8D90C1B1}"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ReedSolomon_v2.0.jar" TargetMode="External"/><Relationship Id="rId4" Type="http://schemas.openxmlformats.org/officeDocument/2006/relationships/image" Target="../media/image11.png"/><Relationship Id="rId9"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5.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34.xml"/><Relationship Id="rId5" Type="http://schemas.openxmlformats.org/officeDocument/2006/relationships/slide" Target="slide4.xml"/><Relationship Id="rId4" Type="http://schemas.openxmlformats.org/officeDocument/2006/relationships/slide" Target="slide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png"/><Relationship Id="rId3" Type="http://schemas.openxmlformats.org/officeDocument/2006/relationships/image" Target="../media/image1840.png"/><Relationship Id="rId21" Type="http://schemas.openxmlformats.org/officeDocument/2006/relationships/image" Target="../media/image201.png"/><Relationship Id="rId34" Type="http://schemas.openxmlformats.org/officeDocument/2006/relationships/image" Target="../media/image214.png"/><Relationship Id="rId7" Type="http://schemas.openxmlformats.org/officeDocument/2006/relationships/image" Target="../media/image1560.png"/><Relationship Id="rId12" Type="http://schemas.openxmlformats.org/officeDocument/2006/relationships/image" Target="../media/image192.png"/><Relationship Id="rId17" Type="http://schemas.openxmlformats.org/officeDocument/2006/relationships/image" Target="../media/image197.png"/><Relationship Id="rId25" Type="http://schemas.openxmlformats.org/officeDocument/2006/relationships/image" Target="../media/image205.png"/><Relationship Id="rId33" Type="http://schemas.openxmlformats.org/officeDocument/2006/relationships/image" Target="../media/image213.png"/><Relationship Id="rId16" Type="http://schemas.openxmlformats.org/officeDocument/2006/relationships/image" Target="../media/image196.png"/><Relationship Id="rId20" Type="http://schemas.openxmlformats.org/officeDocument/2006/relationships/image" Target="../media/image200.png"/><Relationship Id="rId29"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187.pn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png"/><Relationship Id="rId5" Type="http://schemas.openxmlformats.org/officeDocument/2006/relationships/image" Target="../media/image1860.png"/><Relationship Id="rId15" Type="http://schemas.openxmlformats.org/officeDocument/2006/relationships/image" Target="../media/image195.png"/><Relationship Id="rId23" Type="http://schemas.openxmlformats.org/officeDocument/2006/relationships/image" Target="../media/image203.pn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png"/><Relationship Id="rId31" Type="http://schemas.openxmlformats.org/officeDocument/2006/relationships/image" Target="../media/image211.png"/><Relationship Id="rId4" Type="http://schemas.openxmlformats.org/officeDocument/2006/relationships/image" Target="../media/image1850.png"/><Relationship Id="rId9" Type="http://schemas.openxmlformats.org/officeDocument/2006/relationships/image" Target="../media/image189.png"/><Relationship Id="rId14" Type="http://schemas.openxmlformats.org/officeDocument/2006/relationships/image" Target="../media/image194.png"/><Relationship Id="rId22" Type="http://schemas.openxmlformats.org/officeDocument/2006/relationships/image" Target="../media/image202.png"/><Relationship Id="rId27" Type="http://schemas.openxmlformats.org/officeDocument/2006/relationships/image" Target="../media/image207.png"/><Relationship Id="rId30" Type="http://schemas.openxmlformats.org/officeDocument/2006/relationships/image" Target="../media/image210.png"/><Relationship Id="rId8" Type="http://schemas.openxmlformats.org/officeDocument/2006/relationships/image" Target="../media/image188.png"/></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90.png"/><Relationship Id="rId4" Type="http://schemas.openxmlformats.org/officeDocument/2006/relationships/image" Target="../media/image280.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ReedSolomon_v2.0.jar"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7.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7.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7.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image" Target="../media/image67.png"/><Relationship Id="rId9"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47.png"/><Relationship Id="rId4" Type="http://schemas.openxmlformats.org/officeDocument/2006/relationships/image" Target="../media/image73.png"/><Relationship Id="rId9"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70.png"/><Relationship Id="rId7"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85.png"/><Relationship Id="rId4" Type="http://schemas.openxmlformats.org/officeDocument/2006/relationships/image" Target="../media/image550.png"/><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00.png"/><Relationship Id="rId7"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90.png"/><Relationship Id="rId10" Type="http://schemas.openxmlformats.org/officeDocument/2006/relationships/image" Target="../media/image660.png"/><Relationship Id="rId4" Type="http://schemas.openxmlformats.org/officeDocument/2006/relationships/image" Target="../media/image89.png"/><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slide" Target="slide5.xml"/><Relationship Id="rId4" Type="http://schemas.openxmlformats.org/officeDocument/2006/relationships/slide" Target="slide31.xml"/></Relationships>
</file>

<file path=ppt/slides/_rels/slide7.xml.rels><?xml version="1.0" encoding="UTF-8" standalone="yes"?>
<Relationships xmlns="http://schemas.openxmlformats.org/package/2006/relationships"><Relationship Id="rId3" Type="http://schemas.openxmlformats.org/officeDocument/2006/relationships/hyperlink" Target="ReedSolomon_v2.0.jar"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158" name="Rectangle 110"/>
          <p:cNvSpPr>
            <a:spLocks noGrp="1" noChangeArrowheads="1"/>
          </p:cNvSpPr>
          <p:nvPr>
            <p:ph type="ctrTitle"/>
          </p:nvPr>
        </p:nvSpPr>
        <p:spPr>
          <a:xfrm>
            <a:off x="310596" y="1124744"/>
            <a:ext cx="8425631" cy="328587"/>
          </a:xfrm>
          <a:noFill/>
          <a:ln/>
        </p:spPr>
        <p:txBody>
          <a:bodyPr>
            <a:normAutofit fontScale="90000"/>
          </a:bodyPr>
          <a:lstStyle/>
          <a:p>
            <a:pPr algn="l"/>
            <a:r>
              <a:rPr lang="es-UY" b="1" dirty="0" smtClean="0">
                <a:solidFill>
                  <a:schemeClr val="bg1"/>
                </a:solidFill>
              </a:rPr>
              <a:t>Implementación de un codificador y decodificador Reed-Solomon a través de una FPGA.</a:t>
            </a:r>
            <a:endParaRPr lang="es-ES" b="1" dirty="0">
              <a:solidFill>
                <a:schemeClr val="bg1"/>
              </a:solidFill>
            </a:endParaRPr>
          </a:p>
        </p:txBody>
      </p:sp>
      <p:sp>
        <p:nvSpPr>
          <p:cNvPr id="2167" name="Rectangle 119"/>
          <p:cNvSpPr>
            <a:spLocks noChangeArrowheads="1"/>
          </p:cNvSpPr>
          <p:nvPr/>
        </p:nvSpPr>
        <p:spPr bwMode="auto">
          <a:xfrm>
            <a:off x="164638" y="3172520"/>
            <a:ext cx="4824214"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s-UY" b="1" dirty="0" smtClean="0">
                <a:solidFill>
                  <a:schemeClr val="bg1"/>
                </a:solidFill>
              </a:rPr>
              <a:t>Juan Sebastián Vizcaíno Castro</a:t>
            </a:r>
            <a:endParaRPr lang="es-ES" b="1" dirty="0">
              <a:solidFill>
                <a:schemeClr val="bg1"/>
              </a:solidFill>
            </a:endParaRPr>
          </a:p>
        </p:txBody>
      </p:sp>
      <p:sp>
        <p:nvSpPr>
          <p:cNvPr id="6" name="Rectangle 119"/>
          <p:cNvSpPr>
            <a:spLocks noChangeArrowheads="1"/>
          </p:cNvSpPr>
          <p:nvPr/>
        </p:nvSpPr>
        <p:spPr bwMode="auto">
          <a:xfrm>
            <a:off x="164638" y="2812480"/>
            <a:ext cx="4824214"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s-UY" b="1" dirty="0" smtClean="0">
                <a:solidFill>
                  <a:schemeClr val="bg1"/>
                </a:solidFill>
              </a:rPr>
              <a:t>Diego Antonio Montañez Sáenz</a:t>
            </a:r>
            <a:endParaRPr lang="es-ES" b="1" dirty="0">
              <a:solidFill>
                <a:schemeClr val="bg1"/>
              </a:solidFill>
            </a:endParaRPr>
          </a:p>
        </p:txBody>
      </p:sp>
      <p:sp>
        <p:nvSpPr>
          <p:cNvPr id="7" name="Rectangle 119"/>
          <p:cNvSpPr>
            <a:spLocks noChangeArrowheads="1"/>
          </p:cNvSpPr>
          <p:nvPr/>
        </p:nvSpPr>
        <p:spPr bwMode="auto">
          <a:xfrm>
            <a:off x="164638" y="4119985"/>
            <a:ext cx="4824214"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s-UY" b="1" dirty="0" smtClean="0">
                <a:solidFill>
                  <a:schemeClr val="bg1"/>
                </a:solidFill>
              </a:rPr>
              <a:t>Director: Msc. Iván Ladino Vega</a:t>
            </a:r>
            <a:endParaRPr lang="es-ES" b="1" dirty="0">
              <a:solidFill>
                <a:schemeClr val="bg1"/>
              </a:solidFill>
            </a:endParaRPr>
          </a:p>
        </p:txBody>
      </p:sp>
      <p:sp>
        <p:nvSpPr>
          <p:cNvPr id="8" name="Rectangle 119"/>
          <p:cNvSpPr>
            <a:spLocks noChangeArrowheads="1"/>
          </p:cNvSpPr>
          <p:nvPr/>
        </p:nvSpPr>
        <p:spPr bwMode="auto">
          <a:xfrm>
            <a:off x="179834" y="4468664"/>
            <a:ext cx="4824214"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s-UY" b="1" dirty="0" smtClean="0">
                <a:solidFill>
                  <a:schemeClr val="bg1"/>
                </a:solidFill>
              </a:rPr>
              <a:t>Co-director: Msc. Juan Carlos Gómez</a:t>
            </a:r>
            <a:endParaRPr lang="es-ES" b="1" dirty="0">
              <a:solidFill>
                <a:schemeClr val="bg1"/>
              </a:solidFill>
            </a:endParaRPr>
          </a:p>
        </p:txBody>
      </p:sp>
      <p:sp>
        <p:nvSpPr>
          <p:cNvPr id="9" name="Rectangle 119"/>
          <p:cNvSpPr>
            <a:spLocks noChangeArrowheads="1"/>
          </p:cNvSpPr>
          <p:nvPr/>
        </p:nvSpPr>
        <p:spPr bwMode="auto">
          <a:xfrm>
            <a:off x="683568" y="5733256"/>
            <a:ext cx="7776542" cy="54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s-UY" b="1" dirty="0" smtClean="0">
                <a:solidFill>
                  <a:schemeClr val="bg1"/>
                </a:solidFill>
              </a:rPr>
              <a:t>UNIVERSIDAD DISTRITAL FRANCISCO JOSE DE CALDAS</a:t>
            </a:r>
          </a:p>
          <a:p>
            <a:pPr algn="ctr"/>
            <a:r>
              <a:rPr lang="es-UY" b="1" dirty="0" smtClean="0">
                <a:solidFill>
                  <a:schemeClr val="bg1"/>
                </a:solidFill>
              </a:rPr>
              <a:t>FACULTAD DE INGENIERIA</a:t>
            </a:r>
          </a:p>
          <a:p>
            <a:pPr algn="ctr"/>
            <a:r>
              <a:rPr lang="es-ES" b="1" dirty="0" smtClean="0">
                <a:solidFill>
                  <a:schemeClr val="bg1"/>
                </a:solidFill>
              </a:rPr>
              <a:t>BOGOTÁ D.C. - 2014</a:t>
            </a:r>
            <a:endParaRPr lang="es-E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838211047"/>
              </p:ext>
            </p:extLst>
          </p:nvPr>
        </p:nvGraphicFramePr>
        <p:xfrm>
          <a:off x="827584" y="764704"/>
          <a:ext cx="3168352" cy="5597023"/>
        </p:xfrm>
        <a:graphic>
          <a:graphicData uri="http://schemas.openxmlformats.org/presentationml/2006/ole">
            <mc:AlternateContent xmlns:mc="http://schemas.openxmlformats.org/markup-compatibility/2006">
              <mc:Choice xmlns:v="urn:schemas-microsoft-com:vml" Requires="v">
                <p:oleObj spid="_x0000_s2402" name="Visio" r:id="rId4" imgW="6253990" imgH="11025977" progId="Visio.Drawing.11">
                  <p:embed/>
                </p:oleObj>
              </mc:Choice>
              <mc:Fallback>
                <p:oleObj name="Visio" r:id="rId4" imgW="6253990" imgH="11025977" progId="Visio.Drawing.11">
                  <p:embed/>
                  <p:pic>
                    <p:nvPicPr>
                      <p:cNvPr id="0" name="Object 3"/>
                      <p:cNvPicPr>
                        <a:picLocks noChangeAspect="1" noChangeArrowheads="1"/>
                      </p:cNvPicPr>
                      <p:nvPr/>
                    </p:nvPicPr>
                    <p:blipFill>
                      <a:blip r:embed="rId5"/>
                      <a:srcRect/>
                      <a:stretch>
                        <a:fillRect/>
                      </a:stretch>
                    </p:blipFill>
                    <p:spPr bwMode="auto">
                      <a:xfrm>
                        <a:off x="827584" y="764704"/>
                        <a:ext cx="3168352" cy="5597023"/>
                      </a:xfrm>
                      <a:prstGeom prst="rect">
                        <a:avLst/>
                      </a:prstGeom>
                      <a:noFill/>
                      <a:ln>
                        <a:noFill/>
                      </a:ln>
                    </p:spPr>
                  </p:pic>
                </p:oleObj>
              </mc:Fallback>
            </mc:AlternateContent>
          </a:graphicData>
        </a:graphic>
      </p:graphicFrame>
      <p:sp>
        <p:nvSpPr>
          <p:cNvPr id="3" name="Rectangle 2"/>
          <p:cNvSpPr/>
          <p:nvPr/>
        </p:nvSpPr>
        <p:spPr>
          <a:xfrm>
            <a:off x="4716016" y="2204864"/>
            <a:ext cx="3672408" cy="1015663"/>
          </a:xfrm>
          <a:prstGeom prst="rect">
            <a:avLst/>
          </a:prstGeom>
        </p:spPr>
        <p:txBody>
          <a:bodyPr wrap="square">
            <a:spAutoFit/>
          </a:bodyPr>
          <a:lstStyle/>
          <a:p>
            <a:pPr algn="just"/>
            <a:r>
              <a:rPr lang="es-ES" sz="2000" dirty="0" smtClean="0">
                <a:solidFill>
                  <a:schemeClr val="accent2">
                    <a:lumMod val="50000"/>
                  </a:schemeClr>
                </a:solidFill>
              </a:rPr>
              <a:t>Algoritmo implementado para la suma y multiplicación en campos de Galois.</a:t>
            </a:r>
            <a:endParaRPr lang="en-US" sz="2000" dirty="0">
              <a:solidFill>
                <a:schemeClr val="accent2">
                  <a:lumMod val="50000"/>
                </a:schemeClr>
              </a:solidFill>
            </a:endParaRPr>
          </a:p>
        </p:txBody>
      </p:sp>
    </p:spTree>
    <p:extLst>
      <p:ext uri="{BB962C8B-B14F-4D97-AF65-F5344CB8AC3E}">
        <p14:creationId xmlns:p14="http://schemas.microsoft.com/office/powerpoint/2010/main" val="321419574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052736"/>
            <a:ext cx="4493902" cy="241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0236" y="3749751"/>
            <a:ext cx="4533417" cy="243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431" y="1052736"/>
            <a:ext cx="4499222" cy="241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a:hlinkClick r:id="rId5" action="ppaction://hlinkfile"/>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5227" y="3724396"/>
            <a:ext cx="454842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528" y="4904207"/>
            <a:ext cx="1132031" cy="1282253"/>
          </a:xfrm>
          <a:prstGeom prst="rect">
            <a:avLst/>
          </a:prstGeom>
        </p:spPr>
      </p:pic>
    </p:spTree>
    <p:extLst>
      <p:ext uri="{BB962C8B-B14F-4D97-AF65-F5344CB8AC3E}">
        <p14:creationId xmlns:p14="http://schemas.microsoft.com/office/powerpoint/2010/main" val="104390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ipe(up)">
                                      <p:cBhvr>
                                        <p:cTn id="7" dur="10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ipe(up)">
                                      <p:cBhvr>
                                        <p:cTn id="12"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797803"/>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Codificador</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Tree>
    <p:controls>
      <mc:AlternateContent xmlns:mc="http://schemas.openxmlformats.org/markup-compatibility/2006">
        <mc:Choice xmlns:v="urn:schemas-microsoft-com:vml" Requires="v">
          <p:control spid="7178" name="ShockwaveFlash1" r:id="rId2" imgW="7417085" imgH="3239809"/>
        </mc:Choice>
        <mc:Fallback>
          <p:control name="ShockwaveFlash1" r:id="rId2" imgW="7417085" imgH="3239809">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0" y="1700213"/>
                  <a:ext cx="9144000" cy="48244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5441610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620201"/>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Codificador</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5" name="4 Imagen" descr="C:\Users\Diego\Dropbox\Tesis\Documentacion\resultados\coder.png"/>
          <p:cNvPicPr/>
          <p:nvPr/>
        </p:nvPicPr>
        <p:blipFill>
          <a:blip r:embed="rId2">
            <a:extLst>
              <a:ext uri="{28A0092B-C50C-407E-A947-70E740481C1C}">
                <a14:useLocalDpi xmlns:a14="http://schemas.microsoft.com/office/drawing/2010/main" val="0"/>
              </a:ext>
            </a:extLst>
          </a:blip>
          <a:srcRect/>
          <a:stretch>
            <a:fillRect/>
          </a:stretch>
        </p:blipFill>
        <p:spPr bwMode="auto">
          <a:xfrm>
            <a:off x="848854" y="1667222"/>
            <a:ext cx="7416824" cy="4210050"/>
          </a:xfrm>
          <a:prstGeom prst="rect">
            <a:avLst/>
          </a:prstGeom>
          <a:noFill/>
          <a:ln>
            <a:noFill/>
          </a:ln>
        </p:spPr>
      </p:pic>
      <p:pic>
        <p:nvPicPr>
          <p:cNvPr id="7" name="6 Imagen" descr="C:\Users\Diego\Dropbox\Tesis\Documentacion\resultados\coder.png"/>
          <p:cNvPicPr/>
          <p:nvPr/>
        </p:nvPicPr>
        <p:blipFill rotWithShape="1">
          <a:blip r:embed="rId2">
            <a:extLst>
              <a:ext uri="{28A0092B-C50C-407E-A947-70E740481C1C}">
                <a14:useLocalDpi xmlns:a14="http://schemas.microsoft.com/office/drawing/2010/main" val="0"/>
              </a:ext>
            </a:extLst>
          </a:blip>
          <a:srcRect t="5923" b="84027"/>
          <a:stretch/>
        </p:blipFill>
        <p:spPr bwMode="auto">
          <a:xfrm>
            <a:off x="0" y="1844824"/>
            <a:ext cx="9144000" cy="864096"/>
          </a:xfrm>
          <a:prstGeom prst="rect">
            <a:avLst/>
          </a:prstGeom>
          <a:noFill/>
          <a:ln>
            <a:noFill/>
          </a:ln>
        </p:spPr>
      </p:pic>
    </p:spTree>
    <p:extLst>
      <p:ext uri="{BB962C8B-B14F-4D97-AF65-F5344CB8AC3E}">
        <p14:creationId xmlns:p14="http://schemas.microsoft.com/office/powerpoint/2010/main" val="1194014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1000" fill="hold"/>
                                        <p:tgtEl>
                                          <p:spTgt spid="7"/>
                                        </p:tgtEl>
                                        <p:attrNameLst>
                                          <p:attrName>ppt_w</p:attrName>
                                        </p:attrNameLst>
                                      </p:cBhvr>
                                      <p:tavLst>
                                        <p:tav tm="0">
                                          <p:val>
                                            <p:fltVal val="0"/>
                                          </p:val>
                                        </p:tav>
                                        <p:tav tm="100000">
                                          <p:val>
                                            <p:strVal val="#ppt_w"/>
                                          </p:val>
                                        </p:tav>
                                      </p:tavLst>
                                    </p:anim>
                                    <p:anim calcmode="lin" valueType="num">
                                      <p:cBhvr>
                                        <p:cTn id="11" dur="1000" fill="hold"/>
                                        <p:tgtEl>
                                          <p:spTgt spid="7"/>
                                        </p:tgtEl>
                                        <p:attrNameLst>
                                          <p:attrName>ppt_h</p:attrName>
                                        </p:attrNameLst>
                                      </p:cBhvr>
                                      <p:tavLst>
                                        <p:tav tm="0">
                                          <p:val>
                                            <p:fltVal val="0"/>
                                          </p:val>
                                        </p:tav>
                                        <p:tav tm="100000">
                                          <p:val>
                                            <p:strVal val="#ppt_h"/>
                                          </p:val>
                                        </p:tav>
                                      </p:tavLst>
                                    </p:anim>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377593"/>
            <a:ext cx="8755508" cy="1959449"/>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Decodificador</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grpSp>
        <p:nvGrpSpPr>
          <p:cNvPr id="3" name="Group 2"/>
          <p:cNvGrpSpPr/>
          <p:nvPr/>
        </p:nvGrpSpPr>
        <p:grpSpPr>
          <a:xfrm>
            <a:off x="914400" y="2577354"/>
            <a:ext cx="7086600" cy="2331827"/>
            <a:chOff x="914400" y="2577354"/>
            <a:chExt cx="7086600" cy="2331827"/>
          </a:xfrm>
        </p:grpSpPr>
        <p:sp>
          <p:nvSpPr>
            <p:cNvPr id="4" name="Rectangle 4">
              <a:hlinkClick r:id="rId3" action="ppaction://hlinksldjump"/>
            </p:cNvPr>
            <p:cNvSpPr/>
            <p:nvPr/>
          </p:nvSpPr>
          <p:spPr>
            <a:xfrm>
              <a:off x="1295400" y="3356993"/>
              <a:ext cx="1295400" cy="779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Síndrome</a:t>
              </a:r>
              <a:endParaRPr lang="en-US" dirty="0">
                <a:solidFill>
                  <a:schemeClr val="tx1"/>
                </a:solidFill>
              </a:endParaRPr>
            </a:p>
          </p:txBody>
        </p:sp>
        <p:sp>
          <p:nvSpPr>
            <p:cNvPr id="5" name="Rectangle 5">
              <a:hlinkClick r:id="rId4" action="ppaction://hlinksldjump"/>
            </p:cNvPr>
            <p:cNvSpPr/>
            <p:nvPr/>
          </p:nvSpPr>
          <p:spPr>
            <a:xfrm>
              <a:off x="2971800" y="3356992"/>
              <a:ext cx="1295400" cy="779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smtClean="0">
                  <a:solidFill>
                    <a:schemeClr val="tx1"/>
                  </a:solidFill>
                </a:rPr>
                <a:t>Berlekamp-Massey</a:t>
              </a:r>
              <a:endParaRPr lang="en-US" dirty="0">
                <a:solidFill>
                  <a:schemeClr val="tx1"/>
                </a:solidFill>
              </a:endParaRPr>
            </a:p>
          </p:txBody>
        </p:sp>
        <p:sp>
          <p:nvSpPr>
            <p:cNvPr id="6" name="Rectangle 6">
              <a:hlinkClick r:id="rId5" action="ppaction://hlinksldjump"/>
            </p:cNvPr>
            <p:cNvSpPr/>
            <p:nvPr/>
          </p:nvSpPr>
          <p:spPr>
            <a:xfrm>
              <a:off x="4953000" y="2577354"/>
              <a:ext cx="1295400" cy="779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Chien</a:t>
              </a:r>
              <a:endParaRPr lang="en-US" dirty="0">
                <a:solidFill>
                  <a:schemeClr val="tx1"/>
                </a:solidFill>
              </a:endParaRPr>
            </a:p>
          </p:txBody>
        </p:sp>
        <p:sp>
          <p:nvSpPr>
            <p:cNvPr id="7" name="Rectangle 7">
              <a:hlinkClick r:id="rId6" action="ppaction://hlinksldjump"/>
            </p:cNvPr>
            <p:cNvSpPr/>
            <p:nvPr/>
          </p:nvSpPr>
          <p:spPr>
            <a:xfrm>
              <a:off x="4953000" y="4129542"/>
              <a:ext cx="1295400" cy="779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rPr>
                <a:t>Forney</a:t>
              </a:r>
              <a:endParaRPr lang="en-US" dirty="0">
                <a:solidFill>
                  <a:schemeClr val="tx1"/>
                </a:solidFill>
              </a:endParaRPr>
            </a:p>
          </p:txBody>
        </p:sp>
        <p:sp>
          <p:nvSpPr>
            <p:cNvPr id="8" name="Rectangle 8">
              <a:hlinkClick r:id="rId7" action="ppaction://hlinksldjump"/>
            </p:cNvPr>
            <p:cNvSpPr/>
            <p:nvPr/>
          </p:nvSpPr>
          <p:spPr>
            <a:xfrm>
              <a:off x="6705600" y="3349903"/>
              <a:ext cx="1295400" cy="7796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smtClean="0">
                  <a:solidFill>
                    <a:schemeClr val="tx1"/>
                  </a:solidFill>
                </a:rPr>
                <a:t>Corrección</a:t>
              </a:r>
              <a:endParaRPr lang="en-US" dirty="0">
                <a:solidFill>
                  <a:schemeClr val="tx1"/>
                </a:solidFill>
              </a:endParaRPr>
            </a:p>
          </p:txBody>
        </p:sp>
        <p:cxnSp>
          <p:nvCxnSpPr>
            <p:cNvPr id="9" name="Straight Arrow Connector 9"/>
            <p:cNvCxnSpPr>
              <a:stCxn id="4" idx="3"/>
              <a:endCxn id="5" idx="1"/>
            </p:cNvCxnSpPr>
            <p:nvPr/>
          </p:nvCxnSpPr>
          <p:spPr>
            <a:xfrm flipV="1">
              <a:off x="2590800" y="3746812"/>
              <a:ext cx="381000" cy="1"/>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0" name="Elbow Connector 10"/>
            <p:cNvCxnSpPr>
              <a:stCxn id="5" idx="3"/>
              <a:endCxn id="6" idx="1"/>
            </p:cNvCxnSpPr>
            <p:nvPr/>
          </p:nvCxnSpPr>
          <p:spPr>
            <a:xfrm flipV="1">
              <a:off x="4267200" y="2967174"/>
              <a:ext cx="685800" cy="779638"/>
            </a:xfrm>
            <a:prstGeom prst="bentConnector3">
              <a:avLst/>
            </a:prstGeom>
            <a:ln w="12700">
              <a:tailEnd type="arrow"/>
            </a:ln>
          </p:spPr>
          <p:style>
            <a:lnRef idx="1">
              <a:schemeClr val="dk1"/>
            </a:lnRef>
            <a:fillRef idx="0">
              <a:schemeClr val="dk1"/>
            </a:fillRef>
            <a:effectRef idx="0">
              <a:schemeClr val="dk1"/>
            </a:effectRef>
            <a:fontRef idx="minor">
              <a:schemeClr val="tx1"/>
            </a:fontRef>
          </p:style>
        </p:cxnSp>
        <p:cxnSp>
          <p:nvCxnSpPr>
            <p:cNvPr id="11" name="Elbow Connector 11"/>
            <p:cNvCxnSpPr>
              <a:stCxn id="5" idx="3"/>
              <a:endCxn id="7" idx="1"/>
            </p:cNvCxnSpPr>
            <p:nvPr/>
          </p:nvCxnSpPr>
          <p:spPr>
            <a:xfrm>
              <a:off x="4267200" y="3746812"/>
              <a:ext cx="685800" cy="772550"/>
            </a:xfrm>
            <a:prstGeom prst="bentConnector3">
              <a:avLst/>
            </a:prstGeom>
            <a:ln w="12700">
              <a:tailEnd type="arrow"/>
            </a:ln>
          </p:spPr>
          <p:style>
            <a:lnRef idx="1">
              <a:schemeClr val="dk1"/>
            </a:lnRef>
            <a:fillRef idx="0">
              <a:schemeClr val="dk1"/>
            </a:fillRef>
            <a:effectRef idx="0">
              <a:schemeClr val="dk1"/>
            </a:effectRef>
            <a:fontRef idx="minor">
              <a:schemeClr val="tx1"/>
            </a:fontRef>
          </p:style>
        </p:cxnSp>
        <p:cxnSp>
          <p:nvCxnSpPr>
            <p:cNvPr id="12" name="Elbow Connector 12"/>
            <p:cNvCxnSpPr>
              <a:stCxn id="6" idx="3"/>
              <a:endCxn id="8" idx="1"/>
            </p:cNvCxnSpPr>
            <p:nvPr/>
          </p:nvCxnSpPr>
          <p:spPr>
            <a:xfrm>
              <a:off x="6248400" y="2967174"/>
              <a:ext cx="457200" cy="772549"/>
            </a:xfrm>
            <a:prstGeom prst="bentConnector3">
              <a:avLst/>
            </a:prstGeom>
            <a:ln w="12700">
              <a:tailEnd type="arrow"/>
            </a:ln>
          </p:spPr>
          <p:style>
            <a:lnRef idx="1">
              <a:schemeClr val="dk1"/>
            </a:lnRef>
            <a:fillRef idx="0">
              <a:schemeClr val="dk1"/>
            </a:fillRef>
            <a:effectRef idx="0">
              <a:schemeClr val="dk1"/>
            </a:effectRef>
            <a:fontRef idx="minor">
              <a:schemeClr val="tx1"/>
            </a:fontRef>
          </p:style>
        </p:cxnSp>
        <p:cxnSp>
          <p:nvCxnSpPr>
            <p:cNvPr id="13" name="Elbow Connector 13"/>
            <p:cNvCxnSpPr>
              <a:stCxn id="7" idx="3"/>
              <a:endCxn id="8" idx="1"/>
            </p:cNvCxnSpPr>
            <p:nvPr/>
          </p:nvCxnSpPr>
          <p:spPr>
            <a:xfrm flipV="1">
              <a:off x="6248400" y="3739723"/>
              <a:ext cx="457200" cy="779639"/>
            </a:xfrm>
            <a:prstGeom prst="bentConnector3">
              <a:avLst/>
            </a:prstGeom>
            <a:ln w="12700">
              <a:tailEnd type="arrow"/>
            </a:ln>
          </p:spPr>
          <p:style>
            <a:lnRef idx="1">
              <a:schemeClr val="dk1"/>
            </a:lnRef>
            <a:fillRef idx="0">
              <a:schemeClr val="dk1"/>
            </a:fillRef>
            <a:effectRef idx="0">
              <a:schemeClr val="dk1"/>
            </a:effectRef>
            <a:fontRef idx="minor">
              <a:schemeClr val="tx1"/>
            </a:fontRef>
          </p:style>
        </p:cxnSp>
        <p:cxnSp>
          <p:nvCxnSpPr>
            <p:cNvPr id="14" name="Straight Arrow Connector 16"/>
            <p:cNvCxnSpPr/>
            <p:nvPr/>
          </p:nvCxnSpPr>
          <p:spPr>
            <a:xfrm flipV="1">
              <a:off x="914400" y="3754513"/>
              <a:ext cx="381000" cy="1"/>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2485902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332656"/>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Síndrome</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030" y="1412776"/>
            <a:ext cx="3500215" cy="490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710759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332656"/>
            <a:ext cx="8755508" cy="830997"/>
          </a:xfrm>
          <a:prstGeom prst="rect">
            <a:avLst/>
          </a:prstGeom>
          <a:noFill/>
        </p:spPr>
        <p:txBody>
          <a:bodyPr wrap="square" lIns="91440" tIns="45720" rIns="91440" bIns="45720">
            <a:spAutoFit/>
          </a:bodyPr>
          <a:lstStyle/>
          <a:p>
            <a:pPr algn="ctr"/>
            <a:r>
              <a:rPr lang="es-CO" sz="4800" b="1" cap="none" spc="0" dirty="0" err="1" smtClean="0">
                <a:ln w="1905"/>
                <a:solidFill>
                  <a:schemeClr val="accent2">
                    <a:lumMod val="50000"/>
                  </a:schemeClr>
                </a:solidFill>
                <a:effectLst>
                  <a:innerShdw blurRad="69850" dist="43180" dir="5400000">
                    <a:srgbClr val="000000">
                      <a:alpha val="65000"/>
                    </a:srgbClr>
                  </a:innerShdw>
                </a:effectLst>
              </a:rPr>
              <a:t>Sindrome</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412776"/>
            <a:ext cx="7347838" cy="4752528"/>
          </a:xfrm>
          <a:prstGeom prst="rect">
            <a:avLst/>
          </a:prstGeom>
          <a:noFill/>
          <a:ln>
            <a:noFill/>
          </a:ln>
        </p:spPr>
      </p:pic>
      <p:pic>
        <p:nvPicPr>
          <p:cNvPr id="5" name="4 Imagen"/>
          <p:cNvPicPr/>
          <p:nvPr/>
        </p:nvPicPr>
        <p:blipFill rotWithShape="1">
          <a:blip r:embed="rId2">
            <a:extLst>
              <a:ext uri="{28A0092B-C50C-407E-A947-70E740481C1C}">
                <a14:useLocalDpi xmlns:a14="http://schemas.microsoft.com/office/drawing/2010/main" val="0"/>
              </a:ext>
            </a:extLst>
          </a:blip>
          <a:srcRect l="89016" t="7046" r="1326" b="70842"/>
          <a:stretch/>
        </p:blipFill>
        <p:spPr bwMode="auto">
          <a:xfrm>
            <a:off x="7008322" y="1328513"/>
            <a:ext cx="1740142" cy="2028479"/>
          </a:xfrm>
          <a:prstGeom prst="rect">
            <a:avLst/>
          </a:prstGeom>
          <a:noFill/>
          <a:ln>
            <a:noFill/>
          </a:ln>
        </p:spPr>
      </p:pic>
    </p:spTree>
    <p:extLst>
      <p:ext uri="{BB962C8B-B14F-4D97-AF65-F5344CB8AC3E}">
        <p14:creationId xmlns:p14="http://schemas.microsoft.com/office/powerpoint/2010/main" val="872071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26320"/>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Berlekamp-</a:t>
            </a:r>
            <a:r>
              <a:rPr lang="es-CO" sz="4800" b="1" cap="none" spc="0" dirty="0" err="1" smtClean="0">
                <a:ln w="1905"/>
                <a:solidFill>
                  <a:schemeClr val="accent2">
                    <a:lumMod val="50000"/>
                  </a:schemeClr>
                </a:solidFill>
                <a:effectLst>
                  <a:innerShdw blurRad="69850" dist="43180" dir="5400000">
                    <a:srgbClr val="000000">
                      <a:alpha val="65000"/>
                    </a:srgbClr>
                  </a:innerShdw>
                </a:effectLst>
              </a:rPr>
              <a:t>Massey</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3096344" cy="430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074" y="1902261"/>
            <a:ext cx="3653294" cy="404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50111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26320"/>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Berlekamp-</a:t>
            </a:r>
            <a:r>
              <a:rPr lang="es-CO" sz="4800" b="1" cap="none" spc="0" dirty="0" err="1" smtClean="0">
                <a:ln w="1905"/>
                <a:solidFill>
                  <a:schemeClr val="accent2">
                    <a:lumMod val="50000"/>
                  </a:schemeClr>
                </a:solidFill>
                <a:effectLst>
                  <a:innerShdw blurRad="69850" dist="43180" dir="5400000">
                    <a:srgbClr val="000000">
                      <a:alpha val="65000"/>
                    </a:srgbClr>
                  </a:innerShdw>
                </a:effectLst>
              </a:rPr>
              <a:t>Massey</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1357317"/>
            <a:ext cx="2376264" cy="5159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829044"/>
            <a:ext cx="3158852" cy="446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8688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26320"/>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Berlekamp-</a:t>
            </a:r>
            <a:r>
              <a:rPr lang="es-CO" sz="4800" b="1" cap="none" spc="0" dirty="0" err="1" smtClean="0">
                <a:ln w="1905"/>
                <a:solidFill>
                  <a:schemeClr val="accent2">
                    <a:lumMod val="50000"/>
                  </a:schemeClr>
                </a:solidFill>
                <a:effectLst>
                  <a:innerShdw blurRad="69850" dist="43180" dir="5400000">
                    <a:srgbClr val="000000">
                      <a:alpha val="65000"/>
                    </a:srgbClr>
                  </a:innerShdw>
                </a:effectLst>
              </a:rPr>
              <a:t>Massey</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5" name="4 Imagen"/>
          <p:cNvPicPr/>
          <p:nvPr/>
        </p:nvPicPr>
        <p:blipFill>
          <a:blip r:embed="rId2">
            <a:extLst>
              <a:ext uri="{28A0092B-C50C-407E-A947-70E740481C1C}">
                <a14:useLocalDpi xmlns:a14="http://schemas.microsoft.com/office/drawing/2010/main" val="0"/>
              </a:ext>
            </a:extLst>
          </a:blip>
          <a:srcRect/>
          <a:stretch>
            <a:fillRect/>
          </a:stretch>
        </p:blipFill>
        <p:spPr bwMode="auto">
          <a:xfrm>
            <a:off x="1768475" y="1415320"/>
            <a:ext cx="5607050" cy="5115560"/>
          </a:xfrm>
          <a:prstGeom prst="rect">
            <a:avLst/>
          </a:prstGeom>
          <a:noFill/>
          <a:ln>
            <a:noFill/>
          </a:ln>
        </p:spPr>
      </p:pic>
      <p:pic>
        <p:nvPicPr>
          <p:cNvPr id="6" name="5 Imagen"/>
          <p:cNvPicPr/>
          <p:nvPr/>
        </p:nvPicPr>
        <p:blipFill rotWithShape="1">
          <a:blip r:embed="rId2">
            <a:extLst>
              <a:ext uri="{28A0092B-C50C-407E-A947-70E740481C1C}">
                <a14:useLocalDpi xmlns:a14="http://schemas.microsoft.com/office/drawing/2010/main" val="0"/>
              </a:ext>
            </a:extLst>
          </a:blip>
          <a:srcRect l="89517" t="12470" b="75060"/>
          <a:stretch/>
        </p:blipFill>
        <p:spPr bwMode="auto">
          <a:xfrm>
            <a:off x="5940152" y="1415320"/>
            <a:ext cx="2088232" cy="2085688"/>
          </a:xfrm>
          <a:prstGeom prst="rect">
            <a:avLst/>
          </a:prstGeom>
          <a:noFill/>
          <a:ln>
            <a:noFill/>
          </a:ln>
        </p:spPr>
      </p:pic>
      <mc:AlternateContent xmlns:mc="http://schemas.openxmlformats.org/markup-compatibility/2006" xmlns:a14="http://schemas.microsoft.com/office/drawing/2010/main">
        <mc:Choice Requires="a14">
          <p:sp>
            <p:nvSpPr>
              <p:cNvPr id="3" name="TextBox 2"/>
              <p:cNvSpPr txBox="1"/>
              <p:nvPr/>
            </p:nvSpPr>
            <p:spPr>
              <a:xfrm>
                <a:off x="899592" y="4003343"/>
                <a:ext cx="7955639" cy="721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O" sz="4000" b="1" i="1" smtClean="0">
                          <a:solidFill>
                            <a:schemeClr val="tx1"/>
                          </a:solidFill>
                          <a:latin typeface="Cambria Math"/>
                        </a:rPr>
                        <m:t>𝒄</m:t>
                      </m:r>
                      <m:d>
                        <m:dPr>
                          <m:ctrlPr>
                            <a:rPr lang="es-CO" sz="4000" b="1" i="1" smtClean="0">
                              <a:solidFill>
                                <a:schemeClr val="tx1"/>
                              </a:solidFill>
                              <a:latin typeface="Cambria Math"/>
                            </a:rPr>
                          </m:ctrlPr>
                        </m:dPr>
                        <m:e>
                          <m:r>
                            <a:rPr lang="es-CO" sz="4000" b="1" i="1" smtClean="0">
                              <a:solidFill>
                                <a:schemeClr val="tx1"/>
                              </a:solidFill>
                              <a:latin typeface="Cambria Math"/>
                            </a:rPr>
                            <m:t>𝒙</m:t>
                          </m:r>
                        </m:e>
                      </m:d>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𝟔</m:t>
                          </m:r>
                        </m:sup>
                      </m:sSup>
                      <m:sSup>
                        <m:sSupPr>
                          <m:ctrlPr>
                            <a:rPr lang="es-CO" sz="4000" b="1" i="1" smtClean="0">
                              <a:solidFill>
                                <a:schemeClr val="tx1"/>
                              </a:solidFill>
                              <a:latin typeface="Cambria Math"/>
                            </a:rPr>
                          </m:ctrlPr>
                        </m:sSupPr>
                        <m:e>
                          <m:r>
                            <a:rPr lang="es-CO" sz="4000" b="1" i="1" smtClean="0">
                              <a:solidFill>
                                <a:schemeClr val="tx1"/>
                              </a:solidFill>
                              <a:latin typeface="Cambria Math"/>
                            </a:rPr>
                            <m:t>𝑿</m:t>
                          </m:r>
                        </m:e>
                        <m:sup>
                          <m:r>
                            <a:rPr lang="es-CO" sz="4000" b="1" i="1" smtClean="0">
                              <a:solidFill>
                                <a:schemeClr val="tx1"/>
                              </a:solidFill>
                              <a:latin typeface="Cambria Math"/>
                            </a:rPr>
                            <m:t>𝟑</m:t>
                          </m:r>
                        </m:sup>
                      </m:sSup>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𝟔</m:t>
                          </m:r>
                        </m:sup>
                      </m:sSup>
                      <m:sSup>
                        <m:sSupPr>
                          <m:ctrlPr>
                            <a:rPr lang="es-CO" sz="4000" b="1" i="1" smtClean="0">
                              <a:solidFill>
                                <a:schemeClr val="tx1"/>
                              </a:solidFill>
                              <a:latin typeface="Cambria Math"/>
                            </a:rPr>
                          </m:ctrlPr>
                        </m:sSupPr>
                        <m:e>
                          <m:r>
                            <a:rPr lang="es-CO" sz="4000" b="1" i="1" smtClean="0">
                              <a:solidFill>
                                <a:schemeClr val="tx1"/>
                              </a:solidFill>
                              <a:latin typeface="Cambria Math"/>
                            </a:rPr>
                            <m:t>𝑿</m:t>
                          </m:r>
                        </m:e>
                        <m:sup>
                          <m:r>
                            <a:rPr lang="es-CO" sz="4000" b="1" i="1" smtClean="0">
                              <a:solidFill>
                                <a:schemeClr val="tx1"/>
                              </a:solidFill>
                              <a:latin typeface="Cambria Math"/>
                            </a:rPr>
                            <m:t>𝟐</m:t>
                          </m:r>
                        </m:sup>
                      </m:sSup>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𝟏𝟎</m:t>
                          </m:r>
                        </m:sup>
                      </m:sSup>
                      <m:r>
                        <a:rPr lang="es-CO" sz="4000" b="1" i="1" smtClean="0">
                          <a:solidFill>
                            <a:schemeClr val="tx1"/>
                          </a:solidFill>
                          <a:latin typeface="Cambria Math"/>
                        </a:rPr>
                        <m:t>𝑿</m:t>
                      </m:r>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𝟎</m:t>
                          </m:r>
                        </m:sup>
                      </m:sSup>
                    </m:oMath>
                  </m:oMathPara>
                </a14:m>
                <a:endParaRPr lang="en-US" b="1"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9592" y="4003343"/>
                <a:ext cx="7955639" cy="721801"/>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611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43599" y="941819"/>
            <a:ext cx="8404865" cy="830997"/>
          </a:xfrm>
          <a:prstGeom prst="rect">
            <a:avLst/>
          </a:prstGeom>
          <a:noFill/>
        </p:spPr>
        <p:txBody>
          <a:bodyPr wrap="non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Planteamiento del problema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3" name="Rectangle 2"/>
          <p:cNvSpPr/>
          <p:nvPr/>
        </p:nvSpPr>
        <p:spPr>
          <a:xfrm>
            <a:off x="755576" y="2204864"/>
            <a:ext cx="7632848" cy="2554545"/>
          </a:xfrm>
          <a:prstGeom prst="rect">
            <a:avLst/>
          </a:prstGeom>
        </p:spPr>
        <p:txBody>
          <a:bodyPr wrap="square">
            <a:spAutoFit/>
          </a:bodyPr>
          <a:lstStyle/>
          <a:p>
            <a:pPr algn="just"/>
            <a:r>
              <a:rPr lang="es-ES_tradnl" sz="2000" dirty="0">
                <a:solidFill>
                  <a:schemeClr val="accent2">
                    <a:lumMod val="50000"/>
                  </a:schemeClr>
                </a:solidFill>
              </a:rPr>
              <a:t>¿De que manera</a:t>
            </a:r>
            <a:r>
              <a:rPr lang="es-ES" sz="2000" dirty="0">
                <a:solidFill>
                  <a:schemeClr val="accent2">
                    <a:lumMod val="50000"/>
                  </a:schemeClr>
                </a:solidFill>
              </a:rPr>
              <a:t>  </a:t>
            </a:r>
            <a:r>
              <a:rPr lang="es-ES_tradnl" sz="2000" dirty="0">
                <a:solidFill>
                  <a:schemeClr val="accent2">
                    <a:lumMod val="50000"/>
                  </a:schemeClr>
                </a:solidFill>
              </a:rPr>
              <a:t>implementar </a:t>
            </a:r>
            <a:r>
              <a:rPr lang="es-ES" sz="2000" dirty="0">
                <a:solidFill>
                  <a:schemeClr val="accent2">
                    <a:lumMod val="50000"/>
                  </a:schemeClr>
                </a:solidFill>
              </a:rPr>
              <a:t> </a:t>
            </a:r>
            <a:r>
              <a:rPr lang="es-ES_tradnl" sz="2000" dirty="0">
                <a:solidFill>
                  <a:schemeClr val="accent2">
                    <a:lumMod val="50000"/>
                  </a:schemeClr>
                </a:solidFill>
              </a:rPr>
              <a:t>un codificador y decodificador Reed-Solomon a partir de la Teoría de Campos de Galois por medio de una FPGA simulando un banco de prueba, bajo diferentes condiciones de ruido en canales lineales y no lineales, </a:t>
            </a:r>
            <a:r>
              <a:rPr lang="es-ES" sz="2000" dirty="0">
                <a:solidFill>
                  <a:schemeClr val="accent2">
                    <a:lumMod val="50000"/>
                  </a:schemeClr>
                </a:solidFill>
              </a:rPr>
              <a:t>que sirva como método de estudio en el aprendizaje </a:t>
            </a:r>
            <a:r>
              <a:rPr lang="es-ES_tradnl" sz="2000" dirty="0">
                <a:solidFill>
                  <a:schemeClr val="accent2">
                    <a:lumMod val="50000"/>
                  </a:schemeClr>
                </a:solidFill>
              </a:rPr>
              <a:t> de códigos de detección y corrección de errores presentes en la transmisión de datos para ingenieros electrónicos, ingenieros de telecomunicaciones y afines</a:t>
            </a:r>
            <a:r>
              <a:rPr lang="es-ES_tradnl" sz="2000" dirty="0" smtClean="0">
                <a:solidFill>
                  <a:schemeClr val="accent2">
                    <a:lumMod val="50000"/>
                  </a:schemeClr>
                </a:solidFill>
              </a:rPr>
              <a:t>?</a:t>
            </a:r>
            <a:endParaRPr lang="en-US" sz="2000" dirty="0">
              <a:solidFill>
                <a:schemeClr val="accent2">
                  <a:lumMod val="50000"/>
                </a:schemeClr>
              </a:solidFill>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7667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Chien</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grpSp>
        <p:nvGrpSpPr>
          <p:cNvPr id="3" name="Group 98"/>
          <p:cNvGrpSpPr/>
          <p:nvPr/>
        </p:nvGrpSpPr>
        <p:grpSpPr>
          <a:xfrm>
            <a:off x="1731265" y="1812490"/>
            <a:ext cx="5976037" cy="3504501"/>
            <a:chOff x="878983" y="1496500"/>
            <a:chExt cx="5249012" cy="2896707"/>
          </a:xfrm>
        </p:grpSpPr>
        <p:cxnSp>
          <p:nvCxnSpPr>
            <p:cNvPr id="4" name="Straight Arrow Connector 2"/>
            <p:cNvCxnSpPr>
              <a:endCxn id="57" idx="0"/>
            </p:cNvCxnSpPr>
            <p:nvPr/>
          </p:nvCxnSpPr>
          <p:spPr>
            <a:xfrm rot="16200000">
              <a:off x="1869584" y="2775194"/>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rot="16200000">
              <a:off x="2098185" y="2851394"/>
              <a:ext cx="304800" cy="304800"/>
              <a:chOff x="2105734" y="1066800"/>
              <a:chExt cx="304800" cy="304800"/>
            </a:xfrm>
          </p:grpSpPr>
          <p:sp>
            <p:nvSpPr>
              <p:cNvPr id="57" name="Oval 81"/>
              <p:cNvSpPr/>
              <p:nvPr/>
            </p:nvSpPr>
            <p:spPr>
              <a:xfrm>
                <a:off x="2105734" y="1066800"/>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82"/>
              <p:cNvCxnSpPr>
                <a:stCxn id="57" idx="1"/>
                <a:endCxn id="57" idx="5"/>
              </p:cNvCxnSpPr>
              <p:nvPr/>
            </p:nvCxnSpPr>
            <p:spPr>
              <a:xfrm>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83"/>
              <p:cNvCxnSpPr>
                <a:stCxn id="57" idx="7"/>
                <a:endCxn id="57" idx="3"/>
              </p:cNvCxnSpPr>
              <p:nvPr/>
            </p:nvCxnSpPr>
            <p:spPr>
              <a:xfrm flipH="1">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stCxn id="39" idx="3"/>
              <a:endCxn id="57" idx="2"/>
            </p:cNvCxnSpPr>
            <p:nvPr/>
          </p:nvCxnSpPr>
          <p:spPr>
            <a:xfrm rot="16200000">
              <a:off x="2021985" y="3384794"/>
              <a:ext cx="4572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Oval 7"/>
            <p:cNvSpPr/>
            <p:nvPr/>
          </p:nvSpPr>
          <p:spPr>
            <a:xfrm rot="16200000">
              <a:off x="2098182" y="2013196"/>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endParaRPr>
            </a:p>
          </p:txBody>
        </p:sp>
        <mc:AlternateContent xmlns:mc="http://schemas.openxmlformats.org/markup-compatibility/2006" xmlns:a14="http://schemas.microsoft.com/office/drawing/2010/main">
          <mc:Choice Requires="a14">
            <p:sp>
              <p:nvSpPr>
                <p:cNvPr id="8" name="TextBox 8"/>
                <p:cNvSpPr txBox="1"/>
                <p:nvPr/>
              </p:nvSpPr>
              <p:spPr>
                <a:xfrm>
                  <a:off x="1435013" y="2819400"/>
                  <a:ext cx="317587" cy="276999"/>
                </a:xfrm>
                <a:prstGeom prst="rect">
                  <a:avLst/>
                </a:prstGeom>
                <a:noFill/>
              </p:spPr>
              <p:txBody>
                <a:bodyPr wrap="none" rtlCol="0">
                  <a:spAutoFit/>
                </a:bodyPr>
                <a:lstStyle/>
                <a:p>
                  <a:r>
                    <a:rPr lang="es-CO" sz="1200" dirty="0" smtClean="0"/>
                    <a:t> </a:t>
                  </a:r>
                  <a14:m>
                    <m:oMath xmlns:m="http://schemas.openxmlformats.org/officeDocument/2006/math">
                      <m:r>
                        <a:rPr lang="es-CO" sz="1200" i="1" smtClean="0">
                          <a:latin typeface="Cambria Math"/>
                          <a:ea typeface="Cambria Math"/>
                        </a:rPr>
                        <m:t>𝛼</m:t>
                      </m:r>
                    </m:oMath>
                  </a14:m>
                  <a:endParaRPr 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1435013" y="2819400"/>
                  <a:ext cx="317587" cy="276999"/>
                </a:xfrm>
                <a:prstGeom prst="rect">
                  <a:avLst/>
                </a:prstGeom>
                <a:blipFill rotWithShape="1">
                  <a:blip r:embed="rId3"/>
                  <a:stretch>
                    <a:fillRect/>
                  </a:stretch>
                </a:blipFill>
              </p:spPr>
              <p:txBody>
                <a:bodyPr/>
                <a:lstStyle/>
                <a:p>
                  <a:r>
                    <a:rPr lang="en-US">
                      <a:noFill/>
                    </a:rPr>
                    <a:t> </a:t>
                  </a:r>
                </a:p>
              </p:txBody>
            </p:sp>
          </mc:Fallback>
        </mc:AlternateContent>
        <p:cxnSp>
          <p:nvCxnSpPr>
            <p:cNvPr id="9" name="Straight Arrow Connector 9"/>
            <p:cNvCxnSpPr>
              <a:endCxn id="54" idx="0"/>
            </p:cNvCxnSpPr>
            <p:nvPr/>
          </p:nvCxnSpPr>
          <p:spPr>
            <a:xfrm rot="16200000">
              <a:off x="4021918" y="2769687"/>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11"/>
            <p:cNvGrpSpPr/>
            <p:nvPr/>
          </p:nvGrpSpPr>
          <p:grpSpPr>
            <a:xfrm rot="16200000">
              <a:off x="4250518" y="2845887"/>
              <a:ext cx="304800" cy="304800"/>
              <a:chOff x="2105734" y="1066800"/>
              <a:chExt cx="304800" cy="304800"/>
            </a:xfrm>
          </p:grpSpPr>
          <p:sp>
            <p:nvSpPr>
              <p:cNvPr id="54" name="Oval 78"/>
              <p:cNvSpPr/>
              <p:nvPr/>
            </p:nvSpPr>
            <p:spPr>
              <a:xfrm>
                <a:off x="2105734" y="1066800"/>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79"/>
              <p:cNvCxnSpPr>
                <a:stCxn id="54" idx="1"/>
                <a:endCxn id="54" idx="5"/>
              </p:cNvCxnSpPr>
              <p:nvPr/>
            </p:nvCxnSpPr>
            <p:spPr>
              <a:xfrm>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80"/>
              <p:cNvCxnSpPr>
                <a:stCxn id="54" idx="7"/>
                <a:endCxn id="54" idx="3"/>
              </p:cNvCxnSpPr>
              <p:nvPr/>
            </p:nvCxnSpPr>
            <p:spPr>
              <a:xfrm flipH="1">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Arrow Connector 12"/>
            <p:cNvCxnSpPr>
              <a:stCxn id="36" idx="3"/>
              <a:endCxn id="54" idx="2"/>
            </p:cNvCxnSpPr>
            <p:nvPr/>
          </p:nvCxnSpPr>
          <p:spPr>
            <a:xfrm rot="16200000">
              <a:off x="4171564" y="3382041"/>
              <a:ext cx="462707"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a:endCxn id="51" idx="0"/>
            </p:cNvCxnSpPr>
            <p:nvPr/>
          </p:nvCxnSpPr>
          <p:spPr>
            <a:xfrm rot="16200000">
              <a:off x="5509491" y="2775194"/>
              <a:ext cx="0" cy="4572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7"/>
            <p:cNvGrpSpPr/>
            <p:nvPr/>
          </p:nvGrpSpPr>
          <p:grpSpPr>
            <a:xfrm rot="16200000">
              <a:off x="5738091" y="2851394"/>
              <a:ext cx="304800" cy="304800"/>
              <a:chOff x="2105734" y="1066800"/>
              <a:chExt cx="304800" cy="304800"/>
            </a:xfrm>
          </p:grpSpPr>
          <p:sp>
            <p:nvSpPr>
              <p:cNvPr id="51" name="Oval 75"/>
              <p:cNvSpPr/>
              <p:nvPr/>
            </p:nvSpPr>
            <p:spPr>
              <a:xfrm>
                <a:off x="2105734" y="1066800"/>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76"/>
              <p:cNvCxnSpPr>
                <a:stCxn id="51" idx="1"/>
                <a:endCxn id="51" idx="5"/>
              </p:cNvCxnSpPr>
              <p:nvPr/>
            </p:nvCxnSpPr>
            <p:spPr>
              <a:xfrm>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77"/>
              <p:cNvCxnSpPr>
                <a:stCxn id="51" idx="7"/>
                <a:endCxn id="51" idx="3"/>
              </p:cNvCxnSpPr>
              <p:nvPr/>
            </p:nvCxnSpPr>
            <p:spPr>
              <a:xfrm flipH="1">
                <a:off x="2150371" y="1111437"/>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Arrow Connector 18"/>
            <p:cNvCxnSpPr>
              <a:stCxn id="33" idx="3"/>
              <a:endCxn id="51" idx="2"/>
            </p:cNvCxnSpPr>
            <p:nvPr/>
          </p:nvCxnSpPr>
          <p:spPr>
            <a:xfrm rot="16200000">
              <a:off x="5661891" y="3384794"/>
              <a:ext cx="4572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21"/>
            <p:cNvGrpSpPr/>
            <p:nvPr/>
          </p:nvGrpSpPr>
          <p:grpSpPr>
            <a:xfrm rot="16200000">
              <a:off x="3164984" y="2767575"/>
              <a:ext cx="45719" cy="502919"/>
              <a:chOff x="1752600" y="3916680"/>
              <a:chExt cx="45719" cy="502919"/>
            </a:xfrm>
          </p:grpSpPr>
          <p:sp>
            <p:nvSpPr>
              <p:cNvPr id="48" name="Oval 72"/>
              <p:cNvSpPr/>
              <p:nvPr/>
            </p:nvSpPr>
            <p:spPr>
              <a:xfrm>
                <a:off x="1752600" y="391668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73"/>
              <p:cNvSpPr/>
              <p:nvPr/>
            </p:nvSpPr>
            <p:spPr>
              <a:xfrm>
                <a:off x="1752600" y="415356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74"/>
              <p:cNvSpPr/>
              <p:nvPr/>
            </p:nvSpPr>
            <p:spPr>
              <a:xfrm>
                <a:off x="1752600" y="437388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22"/>
            <p:cNvGrpSpPr/>
            <p:nvPr/>
          </p:nvGrpSpPr>
          <p:grpSpPr>
            <a:xfrm rot="16200000">
              <a:off x="3210703" y="3796276"/>
              <a:ext cx="45719" cy="502919"/>
              <a:chOff x="914400" y="4785360"/>
              <a:chExt cx="45719" cy="502919"/>
            </a:xfrm>
          </p:grpSpPr>
          <p:sp>
            <p:nvSpPr>
              <p:cNvPr id="45" name="Oval 69"/>
              <p:cNvSpPr/>
              <p:nvPr/>
            </p:nvSpPr>
            <p:spPr>
              <a:xfrm>
                <a:off x="914400" y="478536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70"/>
              <p:cNvSpPr/>
              <p:nvPr/>
            </p:nvSpPr>
            <p:spPr>
              <a:xfrm>
                <a:off x="914400" y="50222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71"/>
              <p:cNvSpPr/>
              <p:nvPr/>
            </p:nvSpPr>
            <p:spPr>
              <a:xfrm>
                <a:off x="914400" y="524256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23"/>
            <p:cNvGrpSpPr/>
            <p:nvPr/>
          </p:nvGrpSpPr>
          <p:grpSpPr>
            <a:xfrm rot="16200000">
              <a:off x="726583" y="3765795"/>
              <a:ext cx="779812" cy="475011"/>
              <a:chOff x="1887188" y="1134095"/>
              <a:chExt cx="779812" cy="475011"/>
            </a:xfrm>
          </p:grpSpPr>
          <p:sp>
            <p:nvSpPr>
              <p:cNvPr id="42" name="Rectangle 66"/>
              <p:cNvSpPr/>
              <p:nvPr/>
            </p:nvSpPr>
            <p:spPr>
              <a:xfrm>
                <a:off x="1887188" y="1134095"/>
                <a:ext cx="779812" cy="4750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67"/>
              <p:cNvSpPr/>
              <p:nvPr/>
            </p:nvSpPr>
            <p:spPr>
              <a:xfrm rot="5400000">
                <a:off x="1911843" y="1419125"/>
                <a:ext cx="118752" cy="16806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68"/>
                  <p:cNvSpPr txBox="1"/>
                  <p:nvPr/>
                </p:nvSpPr>
                <p:spPr>
                  <a:xfrm rot="5400000">
                    <a:off x="2097077" y="1232968"/>
                    <a:ext cx="37132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1200" b="0" i="1" smtClean="0">
                                  <a:latin typeface="Cambria Math"/>
                                </a:rPr>
                              </m:ctrlPr>
                            </m:sSubPr>
                            <m:e>
                              <m:r>
                                <a:rPr lang="es-CO" sz="1200" b="0" i="1" smtClean="0">
                                  <a:latin typeface="Cambria Math"/>
                                  <a:ea typeface="Cambria Math"/>
                                </a:rPr>
                                <m:t>𝜎</m:t>
                              </m:r>
                            </m:e>
                            <m:sub>
                              <m:r>
                                <a:rPr lang="es-CO" sz="1200" b="0" i="1" smtClean="0">
                                  <a:latin typeface="Cambria Math"/>
                                </a:rPr>
                                <m:t>0</m:t>
                              </m:r>
                            </m:sub>
                          </m:sSub>
                        </m:oMath>
                      </m:oMathPara>
                    </a14:m>
                    <a:endParaRPr lang="en-US" sz="1200" dirty="0"/>
                  </a:p>
                </p:txBody>
              </p:sp>
            </mc:Choice>
            <mc:Fallback xmlns="">
              <p:sp>
                <p:nvSpPr>
                  <p:cNvPr id="69" name="TextBox 68"/>
                  <p:cNvSpPr txBox="1">
                    <a:spLocks noRot="1" noChangeAspect="1" noMove="1" noResize="1" noEditPoints="1" noAdjustHandles="1" noChangeArrowheads="1" noChangeShapeType="1" noTextEdit="1"/>
                  </p:cNvSpPr>
                  <p:nvPr/>
                </p:nvSpPr>
                <p:spPr>
                  <a:xfrm rot="5400000">
                    <a:off x="2097077" y="1232968"/>
                    <a:ext cx="371320" cy="276999"/>
                  </a:xfrm>
                  <a:prstGeom prst="rect">
                    <a:avLst/>
                  </a:prstGeom>
                  <a:blipFill rotWithShape="1">
                    <a:blip r:embed="rId4"/>
                    <a:stretch>
                      <a:fillRect/>
                    </a:stretch>
                  </a:blipFill>
                </p:spPr>
                <p:txBody>
                  <a:bodyPr/>
                  <a:lstStyle/>
                  <a:p>
                    <a:r>
                      <a:rPr lang="en-US">
                        <a:noFill/>
                      </a:rPr>
                      <a:t> </a:t>
                    </a:r>
                  </a:p>
                </p:txBody>
              </p:sp>
            </mc:Fallback>
          </mc:AlternateContent>
        </p:grpSp>
        <p:grpSp>
          <p:nvGrpSpPr>
            <p:cNvPr id="18" name="Group 24"/>
            <p:cNvGrpSpPr/>
            <p:nvPr/>
          </p:nvGrpSpPr>
          <p:grpSpPr>
            <a:xfrm rot="16200000">
              <a:off x="1860678" y="3765795"/>
              <a:ext cx="779812" cy="475011"/>
              <a:chOff x="1887188" y="1134095"/>
              <a:chExt cx="779812" cy="475011"/>
            </a:xfrm>
          </p:grpSpPr>
          <p:sp>
            <p:nvSpPr>
              <p:cNvPr id="39" name="Rectangle 63"/>
              <p:cNvSpPr/>
              <p:nvPr/>
            </p:nvSpPr>
            <p:spPr>
              <a:xfrm>
                <a:off x="1887188" y="1134095"/>
                <a:ext cx="779812" cy="4750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Isosceles Triangle 64"/>
              <p:cNvSpPr/>
              <p:nvPr/>
            </p:nvSpPr>
            <p:spPr>
              <a:xfrm rot="5400000">
                <a:off x="1911843" y="1419127"/>
                <a:ext cx="118752" cy="16806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65"/>
                  <p:cNvSpPr txBox="1"/>
                  <p:nvPr/>
                </p:nvSpPr>
                <p:spPr>
                  <a:xfrm rot="5400000">
                    <a:off x="2098872" y="1233100"/>
                    <a:ext cx="36772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1200" b="0" i="1" smtClean="0">
                                  <a:latin typeface="Cambria Math"/>
                                </a:rPr>
                              </m:ctrlPr>
                            </m:sSubPr>
                            <m:e>
                              <m:r>
                                <a:rPr lang="es-CO" sz="1200" b="0" i="1" smtClean="0">
                                  <a:latin typeface="Cambria Math"/>
                                  <a:ea typeface="Cambria Math"/>
                                </a:rPr>
                                <m:t>𝜎</m:t>
                              </m:r>
                            </m:e>
                            <m:sub>
                              <m:r>
                                <a:rPr lang="es-CO" sz="1200" b="0" i="1" smtClean="0">
                                  <a:latin typeface="Cambria Math"/>
                                </a:rPr>
                                <m:t>1</m:t>
                              </m:r>
                            </m:sub>
                          </m:sSub>
                        </m:oMath>
                      </m:oMathPara>
                    </a14:m>
                    <a:endParaRPr lang="en-US" sz="1200" dirty="0"/>
                  </a:p>
                </p:txBody>
              </p:sp>
            </mc:Choice>
            <mc:Fallback xmlns="">
              <p:sp>
                <p:nvSpPr>
                  <p:cNvPr id="66" name="TextBox 65"/>
                  <p:cNvSpPr txBox="1">
                    <a:spLocks noRot="1" noChangeAspect="1" noMove="1" noResize="1" noEditPoints="1" noAdjustHandles="1" noChangeArrowheads="1" noChangeShapeType="1" noTextEdit="1"/>
                  </p:cNvSpPr>
                  <p:nvPr/>
                </p:nvSpPr>
                <p:spPr>
                  <a:xfrm rot="5400000">
                    <a:off x="2098872" y="1233100"/>
                    <a:ext cx="367728" cy="276999"/>
                  </a:xfrm>
                  <a:prstGeom prst="rect">
                    <a:avLst/>
                  </a:prstGeom>
                  <a:blipFill rotWithShape="1">
                    <a:blip r:embed="rId5"/>
                    <a:stretch>
                      <a:fillRect/>
                    </a:stretch>
                  </a:blipFill>
                </p:spPr>
                <p:txBody>
                  <a:bodyPr/>
                  <a:lstStyle/>
                  <a:p>
                    <a:r>
                      <a:rPr lang="en-US">
                        <a:noFill/>
                      </a:rPr>
                      <a:t> </a:t>
                    </a:r>
                  </a:p>
                </p:txBody>
              </p:sp>
            </mc:Fallback>
          </mc:AlternateContent>
        </p:grpSp>
        <p:grpSp>
          <p:nvGrpSpPr>
            <p:cNvPr id="19" name="Group 25"/>
            <p:cNvGrpSpPr/>
            <p:nvPr/>
          </p:nvGrpSpPr>
          <p:grpSpPr>
            <a:xfrm rot="16200000">
              <a:off x="4013011" y="3743293"/>
              <a:ext cx="779812" cy="520014"/>
              <a:chOff x="1887188" y="1111593"/>
              <a:chExt cx="779812" cy="520014"/>
            </a:xfrm>
          </p:grpSpPr>
          <p:sp>
            <p:nvSpPr>
              <p:cNvPr id="36" name="Rectangle 60"/>
              <p:cNvSpPr/>
              <p:nvPr/>
            </p:nvSpPr>
            <p:spPr>
              <a:xfrm>
                <a:off x="1887188" y="1134095"/>
                <a:ext cx="779812" cy="4750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Isosceles Triangle 61"/>
              <p:cNvSpPr/>
              <p:nvPr/>
            </p:nvSpPr>
            <p:spPr>
              <a:xfrm rot="5400000">
                <a:off x="1911843" y="1419125"/>
                <a:ext cx="118752" cy="16806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62"/>
                  <p:cNvSpPr txBox="1"/>
                  <p:nvPr/>
                </p:nvSpPr>
                <p:spPr>
                  <a:xfrm rot="5400000">
                    <a:off x="2023338" y="1233100"/>
                    <a:ext cx="52001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1200" b="0" i="1" smtClean="0">
                                  <a:latin typeface="Cambria Math"/>
                                </a:rPr>
                              </m:ctrlPr>
                            </m:sSubPr>
                            <m:e>
                              <m:r>
                                <a:rPr lang="es-CO" sz="1200" b="0" i="1" smtClean="0">
                                  <a:latin typeface="Cambria Math"/>
                                  <a:ea typeface="Cambria Math"/>
                                </a:rPr>
                                <m:t>𝜎</m:t>
                              </m:r>
                            </m:e>
                            <m:sub>
                              <m:r>
                                <a:rPr lang="es-CO" sz="1200" b="0" i="1" smtClean="0">
                                  <a:latin typeface="Cambria Math"/>
                                </a:rPr>
                                <m:t>𝑣</m:t>
                              </m:r>
                              <m:r>
                                <a:rPr lang="es-CO" sz="1200" b="0" i="1" smtClean="0">
                                  <a:latin typeface="Cambria Math"/>
                                </a:rPr>
                                <m:t>−1</m:t>
                              </m:r>
                            </m:sub>
                          </m:sSub>
                        </m:oMath>
                      </m:oMathPara>
                    </a14:m>
                    <a:endParaRPr lang="en-US" sz="1200" dirty="0"/>
                  </a:p>
                </p:txBody>
              </p:sp>
            </mc:Choice>
            <mc:Fallback xmlns="">
              <p:sp>
                <p:nvSpPr>
                  <p:cNvPr id="63" name="TextBox 62"/>
                  <p:cNvSpPr txBox="1">
                    <a:spLocks noRot="1" noChangeAspect="1" noMove="1" noResize="1" noEditPoints="1" noAdjustHandles="1" noChangeArrowheads="1" noChangeShapeType="1" noTextEdit="1"/>
                  </p:cNvSpPr>
                  <p:nvPr/>
                </p:nvSpPr>
                <p:spPr>
                  <a:xfrm rot="5400000">
                    <a:off x="2023338" y="1233100"/>
                    <a:ext cx="520014" cy="276999"/>
                  </a:xfrm>
                  <a:prstGeom prst="rect">
                    <a:avLst/>
                  </a:prstGeom>
                  <a:blipFill rotWithShape="1">
                    <a:blip r:embed="rId6"/>
                    <a:stretch>
                      <a:fillRect/>
                    </a:stretch>
                  </a:blipFill>
                </p:spPr>
                <p:txBody>
                  <a:bodyPr/>
                  <a:lstStyle/>
                  <a:p>
                    <a:r>
                      <a:rPr lang="en-US">
                        <a:noFill/>
                      </a:rPr>
                      <a:t> </a:t>
                    </a:r>
                  </a:p>
                </p:txBody>
              </p:sp>
            </mc:Fallback>
          </mc:AlternateContent>
        </p:grpSp>
        <p:grpSp>
          <p:nvGrpSpPr>
            <p:cNvPr id="20" name="Group 26"/>
            <p:cNvGrpSpPr/>
            <p:nvPr/>
          </p:nvGrpSpPr>
          <p:grpSpPr>
            <a:xfrm rot="16200000">
              <a:off x="5500584" y="3765795"/>
              <a:ext cx="779812" cy="475011"/>
              <a:chOff x="1887188" y="1134095"/>
              <a:chExt cx="779812" cy="475011"/>
            </a:xfrm>
          </p:grpSpPr>
          <p:sp>
            <p:nvSpPr>
              <p:cNvPr id="33" name="Rectangle 57"/>
              <p:cNvSpPr/>
              <p:nvPr/>
            </p:nvSpPr>
            <p:spPr>
              <a:xfrm>
                <a:off x="1887188" y="1134095"/>
                <a:ext cx="779812" cy="4750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Isosceles Triangle 58"/>
              <p:cNvSpPr/>
              <p:nvPr/>
            </p:nvSpPr>
            <p:spPr>
              <a:xfrm rot="5400000">
                <a:off x="1911843" y="1419125"/>
                <a:ext cx="118752" cy="168062"/>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59"/>
                  <p:cNvSpPr txBox="1"/>
                  <p:nvPr/>
                </p:nvSpPr>
                <p:spPr>
                  <a:xfrm rot="5400000">
                    <a:off x="2097077" y="1233100"/>
                    <a:ext cx="37253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1200" b="0" i="1" smtClean="0">
                                  <a:latin typeface="Cambria Math"/>
                                </a:rPr>
                              </m:ctrlPr>
                            </m:sSubPr>
                            <m:e>
                              <m:r>
                                <a:rPr lang="es-CO" sz="1200" b="0" i="1" smtClean="0">
                                  <a:latin typeface="Cambria Math"/>
                                  <a:ea typeface="Cambria Math"/>
                                </a:rPr>
                                <m:t>𝜎</m:t>
                              </m:r>
                            </m:e>
                            <m:sub>
                              <m:r>
                                <a:rPr lang="es-CO" sz="1200" b="0" i="1" smtClean="0">
                                  <a:latin typeface="Cambria Math"/>
                                </a:rPr>
                                <m:t>𝑣</m:t>
                              </m:r>
                            </m:sub>
                          </m:sSub>
                        </m:oMath>
                      </m:oMathPara>
                    </a14:m>
                    <a:endParaRPr lang="en-US" sz="1200" dirty="0"/>
                  </a:p>
                </p:txBody>
              </p:sp>
            </mc:Choice>
            <mc:Fallback xmlns="">
              <p:sp>
                <p:nvSpPr>
                  <p:cNvPr id="60" name="TextBox 59"/>
                  <p:cNvSpPr txBox="1">
                    <a:spLocks noRot="1" noChangeAspect="1" noMove="1" noResize="1" noEditPoints="1" noAdjustHandles="1" noChangeArrowheads="1" noChangeShapeType="1" noTextEdit="1"/>
                  </p:cNvSpPr>
                  <p:nvPr/>
                </p:nvSpPr>
                <p:spPr>
                  <a:xfrm rot="5400000">
                    <a:off x="2097077" y="1233100"/>
                    <a:ext cx="372538" cy="276999"/>
                  </a:xfrm>
                  <a:prstGeom prst="rect">
                    <a:avLst/>
                  </a:prstGeom>
                  <a:blipFill rotWithShape="1">
                    <a:blip r:embed="rId7"/>
                    <a:stretch>
                      <a:fillRect/>
                    </a:stretch>
                  </a:blipFill>
                </p:spPr>
                <p:txBody>
                  <a:bodyPr/>
                  <a:lstStyle/>
                  <a:p>
                    <a:r>
                      <a:rPr lang="en-US">
                        <a:noFill/>
                      </a:rPr>
                      <a:t> </a:t>
                    </a:r>
                  </a:p>
                </p:txBody>
              </p:sp>
            </mc:Fallback>
          </mc:AlternateContent>
        </p:grpSp>
        <p:cxnSp>
          <p:nvCxnSpPr>
            <p:cNvPr id="21" name="Straight Arrow Connector 27"/>
            <p:cNvCxnSpPr>
              <a:stCxn id="57" idx="6"/>
              <a:endCxn id="7" idx="2"/>
            </p:cNvCxnSpPr>
            <p:nvPr/>
          </p:nvCxnSpPr>
          <p:spPr>
            <a:xfrm flipH="1" flipV="1">
              <a:off x="2250582" y="2317996"/>
              <a:ext cx="3" cy="53339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8"/>
            <p:cNvCxnSpPr>
              <a:stCxn id="42" idx="3"/>
              <a:endCxn id="7" idx="0"/>
            </p:cNvCxnSpPr>
            <p:nvPr/>
          </p:nvCxnSpPr>
          <p:spPr>
            <a:xfrm rot="5400000" flipH="1" flipV="1">
              <a:off x="883436" y="2398650"/>
              <a:ext cx="1447799" cy="981693"/>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9"/>
            <p:cNvCxnSpPr>
              <a:stCxn id="54" idx="6"/>
              <a:endCxn id="7" idx="4"/>
            </p:cNvCxnSpPr>
            <p:nvPr/>
          </p:nvCxnSpPr>
          <p:spPr>
            <a:xfrm rot="16200000" flipV="1">
              <a:off x="3062805" y="1505774"/>
              <a:ext cx="680291" cy="1999936"/>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30"/>
            <p:cNvCxnSpPr>
              <a:stCxn id="7" idx="6"/>
            </p:cNvCxnSpPr>
            <p:nvPr/>
          </p:nvCxnSpPr>
          <p:spPr>
            <a:xfrm rot="16200000">
              <a:off x="2114928" y="1877541"/>
              <a:ext cx="2713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36"/>
            <p:cNvCxnSpPr>
              <a:stCxn id="51" idx="6"/>
            </p:cNvCxnSpPr>
            <p:nvPr/>
          </p:nvCxnSpPr>
          <p:spPr>
            <a:xfrm rot="16200000" flipV="1">
              <a:off x="4805075" y="1765978"/>
              <a:ext cx="683260" cy="148757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 Box 2"/>
            <p:cNvSpPr txBox="1">
              <a:spLocks noChangeArrowheads="1"/>
            </p:cNvSpPr>
            <p:nvPr/>
          </p:nvSpPr>
          <p:spPr bwMode="auto">
            <a:xfrm rot="16200000">
              <a:off x="2080373" y="2004622"/>
              <a:ext cx="299720" cy="327025"/>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600" dirty="0">
                  <a:effectLst/>
                  <a:latin typeface="Calibri"/>
                  <a:ea typeface="Calibri"/>
                  <a:cs typeface="Times New Roman"/>
                </a:rPr>
                <a:t>+</a:t>
              </a:r>
              <a:endParaRPr lang="en-US" sz="1100" dirty="0">
                <a:effectLst/>
                <a:latin typeface="Calibri"/>
                <a:ea typeface="Calibri"/>
                <a:cs typeface="Times New Roman"/>
              </a:endParaRPr>
            </a:p>
          </p:txBody>
        </p:sp>
        <mc:AlternateContent xmlns:mc="http://schemas.openxmlformats.org/markup-compatibility/2006" xmlns:a14="http://schemas.microsoft.com/office/drawing/2010/main">
          <mc:Choice Requires="a14">
            <p:sp>
              <p:nvSpPr>
                <p:cNvPr id="27" name="TextBox 84"/>
                <p:cNvSpPr txBox="1"/>
                <p:nvPr/>
              </p:nvSpPr>
              <p:spPr>
                <a:xfrm>
                  <a:off x="3497174" y="2819400"/>
                  <a:ext cx="541430" cy="276999"/>
                </a:xfrm>
                <a:prstGeom prst="rect">
                  <a:avLst/>
                </a:prstGeom>
                <a:noFill/>
              </p:spPr>
              <p:txBody>
                <a:bodyPr wrap="none" rtlCol="0">
                  <a:spAutoFit/>
                </a:bodyPr>
                <a:lstStyle/>
                <a:p>
                  <a:r>
                    <a:rPr lang="es-CO" sz="1200" dirty="0" smtClean="0"/>
                    <a:t> </a:t>
                  </a:r>
                  <a14:m>
                    <m:oMath xmlns:m="http://schemas.openxmlformats.org/officeDocument/2006/math">
                      <m:sSup>
                        <m:sSupPr>
                          <m:ctrlPr>
                            <a:rPr lang="es-CO" sz="1200" i="1" smtClean="0">
                              <a:latin typeface="Cambria Math"/>
                            </a:rPr>
                          </m:ctrlPr>
                        </m:sSupPr>
                        <m:e>
                          <m:r>
                            <a:rPr lang="es-CO" sz="1200" i="1" smtClean="0">
                              <a:latin typeface="Cambria Math"/>
                              <a:ea typeface="Cambria Math"/>
                            </a:rPr>
                            <m:t>𝛼</m:t>
                          </m:r>
                        </m:e>
                        <m:sup>
                          <m:r>
                            <a:rPr lang="es-CO" sz="1200" b="0" i="1" smtClean="0">
                              <a:latin typeface="Cambria Math"/>
                            </a:rPr>
                            <m:t>𝑣</m:t>
                          </m:r>
                          <m:r>
                            <a:rPr lang="es-CO" sz="1200" b="0" i="1" smtClean="0">
                              <a:latin typeface="Cambria Math"/>
                            </a:rPr>
                            <m:t>−1</m:t>
                          </m:r>
                        </m:sup>
                      </m:sSup>
                    </m:oMath>
                  </a14:m>
                  <a:endParaRPr lang="en-US" sz="1200" dirty="0"/>
                </a:p>
              </p:txBody>
            </p:sp>
          </mc:Choice>
          <mc:Fallback xmlns="">
            <p:sp>
              <p:nvSpPr>
                <p:cNvPr id="85" name="TextBox 84"/>
                <p:cNvSpPr txBox="1">
                  <a:spLocks noRot="1" noChangeAspect="1" noMove="1" noResize="1" noEditPoints="1" noAdjustHandles="1" noChangeArrowheads="1" noChangeShapeType="1" noTextEdit="1"/>
                </p:cNvSpPr>
                <p:nvPr/>
              </p:nvSpPr>
              <p:spPr>
                <a:xfrm>
                  <a:off x="3497174" y="2819400"/>
                  <a:ext cx="541430" cy="276999"/>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85"/>
                <p:cNvSpPr txBox="1"/>
                <p:nvPr/>
              </p:nvSpPr>
              <p:spPr>
                <a:xfrm>
                  <a:off x="5016248" y="2819400"/>
                  <a:ext cx="393954" cy="276999"/>
                </a:xfrm>
                <a:prstGeom prst="rect">
                  <a:avLst/>
                </a:prstGeom>
                <a:noFill/>
              </p:spPr>
              <p:txBody>
                <a:bodyPr wrap="none" rtlCol="0">
                  <a:spAutoFit/>
                </a:bodyPr>
                <a:lstStyle/>
                <a:p>
                  <a:r>
                    <a:rPr lang="es-CO" sz="1200" dirty="0" smtClean="0"/>
                    <a:t> </a:t>
                  </a:r>
                  <a14:m>
                    <m:oMath xmlns:m="http://schemas.openxmlformats.org/officeDocument/2006/math">
                      <m:sSup>
                        <m:sSupPr>
                          <m:ctrlPr>
                            <a:rPr lang="es-CO" sz="1200" i="1" smtClean="0">
                              <a:latin typeface="Cambria Math"/>
                            </a:rPr>
                          </m:ctrlPr>
                        </m:sSupPr>
                        <m:e>
                          <m:r>
                            <a:rPr lang="es-CO" sz="1200" i="1" smtClean="0">
                              <a:latin typeface="Cambria Math"/>
                              <a:ea typeface="Cambria Math"/>
                            </a:rPr>
                            <m:t>𝛼</m:t>
                          </m:r>
                        </m:e>
                        <m:sup>
                          <m:r>
                            <a:rPr lang="es-CO" sz="1200" b="0" i="1" smtClean="0">
                              <a:latin typeface="Cambria Math"/>
                            </a:rPr>
                            <m:t>𝑣</m:t>
                          </m:r>
                        </m:sup>
                      </m:sSup>
                    </m:oMath>
                  </a14:m>
                  <a:endParaRPr lang="en-US" sz="1200" dirty="0"/>
                </a:p>
              </p:txBody>
            </p:sp>
          </mc:Choice>
          <mc:Fallback xmlns="">
            <p:sp>
              <p:nvSpPr>
                <p:cNvPr id="86" name="TextBox 85"/>
                <p:cNvSpPr txBox="1">
                  <a:spLocks noRot="1" noChangeAspect="1" noMove="1" noResize="1" noEditPoints="1" noAdjustHandles="1" noChangeArrowheads="1" noChangeShapeType="1" noTextEdit="1"/>
                </p:cNvSpPr>
                <p:nvPr/>
              </p:nvSpPr>
              <p:spPr>
                <a:xfrm>
                  <a:off x="5016248" y="2819400"/>
                  <a:ext cx="393954" cy="276999"/>
                </a:xfrm>
                <a:prstGeom prst="rect">
                  <a:avLst/>
                </a:prstGeom>
                <a:blipFill rotWithShape="1">
                  <a:blip r:embed="rId9"/>
                  <a:stretch>
                    <a:fillRect/>
                  </a:stretch>
                </a:blipFill>
              </p:spPr>
              <p:txBody>
                <a:bodyPr/>
                <a:lstStyle/>
                <a:p>
                  <a:r>
                    <a:rPr lang="en-US">
                      <a:noFill/>
                    </a:rPr>
                    <a:t> </a:t>
                  </a:r>
                </a:p>
              </p:txBody>
            </p:sp>
          </mc:Fallback>
        </mc:AlternateContent>
        <p:cxnSp>
          <p:nvCxnSpPr>
            <p:cNvPr id="29" name="Elbow Connector 87"/>
            <p:cNvCxnSpPr>
              <a:stCxn id="51" idx="6"/>
              <a:endCxn id="33" idx="1"/>
            </p:cNvCxnSpPr>
            <p:nvPr/>
          </p:nvCxnSpPr>
          <p:spPr>
            <a:xfrm rot="16200000" flipH="1">
              <a:off x="5125935" y="3615950"/>
              <a:ext cx="1541812" cy="12700"/>
            </a:xfrm>
            <a:prstGeom prst="bentConnector5">
              <a:avLst>
                <a:gd name="adj1" fmla="val -14827"/>
                <a:gd name="adj2" fmla="val 3670126"/>
                <a:gd name="adj3" fmla="val 114827"/>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89"/>
            <p:cNvCxnSpPr>
              <a:stCxn id="54" idx="6"/>
              <a:endCxn id="36" idx="1"/>
            </p:cNvCxnSpPr>
            <p:nvPr/>
          </p:nvCxnSpPr>
          <p:spPr>
            <a:xfrm rot="16200000" flipH="1">
              <a:off x="3635608" y="3613197"/>
              <a:ext cx="1547319" cy="12700"/>
            </a:xfrm>
            <a:prstGeom prst="bentConnector5">
              <a:avLst>
                <a:gd name="adj1" fmla="val -14774"/>
                <a:gd name="adj2" fmla="val 3670126"/>
                <a:gd name="adj3" fmla="val 114774"/>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90"/>
                <p:cNvSpPr txBox="1"/>
                <p:nvPr/>
              </p:nvSpPr>
              <p:spPr>
                <a:xfrm>
                  <a:off x="2070638" y="1496500"/>
                  <a:ext cx="319190" cy="276999"/>
                </a:xfrm>
                <a:prstGeom prst="rect">
                  <a:avLst/>
                </a:prstGeom>
                <a:noFill/>
              </p:spPr>
              <p:txBody>
                <a:bodyPr wrap="none" rtlCol="0">
                  <a:spAutoFit/>
                </a:bodyPr>
                <a:lstStyle/>
                <a:p>
                  <a:r>
                    <a:rPr lang="es-CO" sz="1200" dirty="0" smtClean="0"/>
                    <a:t> </a:t>
                  </a:r>
                  <a14:m>
                    <m:oMath xmlns:m="http://schemas.openxmlformats.org/officeDocument/2006/math">
                      <m:r>
                        <a:rPr lang="es-CO" sz="1200" b="0" i="1" smtClean="0">
                          <a:latin typeface="Cambria Math"/>
                        </a:rPr>
                        <m:t>𝐴</m:t>
                      </m:r>
                    </m:oMath>
                  </a14:m>
                  <a:endParaRPr lang="en-US" sz="1200" dirty="0"/>
                </a:p>
              </p:txBody>
            </p:sp>
          </mc:Choice>
          <mc:Fallback xmlns="">
            <p:sp>
              <p:nvSpPr>
                <p:cNvPr id="91" name="TextBox 90"/>
                <p:cNvSpPr txBox="1">
                  <a:spLocks noRot="1" noChangeAspect="1" noMove="1" noResize="1" noEditPoints="1" noAdjustHandles="1" noChangeArrowheads="1" noChangeShapeType="1" noTextEdit="1"/>
                </p:cNvSpPr>
                <p:nvPr/>
              </p:nvSpPr>
              <p:spPr>
                <a:xfrm>
                  <a:off x="2070638" y="1496500"/>
                  <a:ext cx="319190" cy="276999"/>
                </a:xfrm>
                <a:prstGeom prst="rect">
                  <a:avLst/>
                </a:prstGeom>
                <a:blipFill rotWithShape="1">
                  <a:blip r:embed="rId10"/>
                  <a:stretch>
                    <a:fillRect/>
                  </a:stretch>
                </a:blipFill>
              </p:spPr>
              <p:txBody>
                <a:bodyPr/>
                <a:lstStyle/>
                <a:p>
                  <a:r>
                    <a:rPr lang="en-US">
                      <a:noFill/>
                    </a:rPr>
                    <a:t> </a:t>
                  </a:r>
                </a:p>
              </p:txBody>
            </p:sp>
          </mc:Fallback>
        </mc:AlternateContent>
        <p:cxnSp>
          <p:nvCxnSpPr>
            <p:cNvPr id="32" name="Elbow Connector 92"/>
            <p:cNvCxnSpPr>
              <a:stCxn id="57" idx="6"/>
              <a:endCxn id="39" idx="1"/>
            </p:cNvCxnSpPr>
            <p:nvPr/>
          </p:nvCxnSpPr>
          <p:spPr>
            <a:xfrm rot="16200000" flipH="1">
              <a:off x="1486029" y="3615950"/>
              <a:ext cx="1541812" cy="12700"/>
            </a:xfrm>
            <a:prstGeom prst="bentConnector5">
              <a:avLst>
                <a:gd name="adj1" fmla="val -14827"/>
                <a:gd name="adj2" fmla="val 3670126"/>
                <a:gd name="adj3" fmla="val 114827"/>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63375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47667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Chien</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60" name="59 Imagen"/>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44795"/>
            <a:ext cx="6835338" cy="4912256"/>
          </a:xfrm>
          <a:prstGeom prst="rect">
            <a:avLst/>
          </a:prstGeom>
          <a:noFill/>
          <a:ln>
            <a:noFill/>
          </a:ln>
        </p:spPr>
      </p:pic>
      <p:pic>
        <p:nvPicPr>
          <p:cNvPr id="61" name="60 Imagen"/>
          <p:cNvPicPr/>
          <p:nvPr/>
        </p:nvPicPr>
        <p:blipFill rotWithShape="1">
          <a:blip r:embed="rId2">
            <a:extLst>
              <a:ext uri="{28A0092B-C50C-407E-A947-70E740481C1C}">
                <a14:useLocalDpi xmlns:a14="http://schemas.microsoft.com/office/drawing/2010/main" val="0"/>
              </a:ext>
            </a:extLst>
          </a:blip>
          <a:srcRect l="87738" t="2538" b="79125"/>
          <a:stretch/>
        </p:blipFill>
        <p:spPr bwMode="auto">
          <a:xfrm>
            <a:off x="6881678" y="1052736"/>
            <a:ext cx="1650762" cy="1859507"/>
          </a:xfrm>
          <a:prstGeom prst="rect">
            <a:avLst/>
          </a:prstGeom>
          <a:noFill/>
          <a:ln>
            <a:noFill/>
          </a:ln>
        </p:spPr>
      </p:pic>
      <mc:AlternateContent xmlns:mc="http://schemas.openxmlformats.org/markup-compatibility/2006" xmlns:a14="http://schemas.microsoft.com/office/drawing/2010/main">
        <mc:Choice Requires="a14">
          <p:sp>
            <p:nvSpPr>
              <p:cNvPr id="5" name="TextBox 4"/>
              <p:cNvSpPr txBox="1"/>
              <p:nvPr/>
            </p:nvSpPr>
            <p:spPr>
              <a:xfrm>
                <a:off x="2501126" y="3045470"/>
                <a:ext cx="5665852" cy="1980735"/>
              </a:xfrm>
              <a:prstGeom prst="rect">
                <a:avLst/>
              </a:prstGeom>
              <a:noFill/>
            </p:spPr>
            <p:txBody>
              <a:bodyPr wrap="square" rtlCol="0">
                <a:spAutoFit/>
              </a:bodyPr>
              <a:lstStyle/>
              <a:p>
                <a:r>
                  <a:rPr lang="es-CO" sz="4000" b="1" dirty="0" smtClean="0">
                    <a:solidFill>
                      <a:schemeClr val="tx1"/>
                    </a:solidFill>
                  </a:rPr>
                  <a:t> </a:t>
                </a:r>
                <a14:m>
                  <m:oMath xmlns:m="http://schemas.openxmlformats.org/officeDocument/2006/math">
                    <m:r>
                      <a:rPr lang="es-CO" sz="4000" b="1" i="0" smtClean="0">
                        <a:solidFill>
                          <a:schemeClr val="tx1"/>
                        </a:solidFill>
                        <a:latin typeface="Cambria Math"/>
                      </a:rPr>
                      <m:t> </m:t>
                    </m:r>
                    <m:r>
                      <a:rPr lang="es-CO" sz="4000" b="1" i="1" smtClean="0">
                        <a:solidFill>
                          <a:schemeClr val="tx1"/>
                        </a:solidFill>
                        <a:latin typeface="Cambria Math"/>
                      </a:rPr>
                      <m:t>𝑹𝒂𝒊𝒛</m:t>
                    </m:r>
                    <m:r>
                      <a:rPr lang="es-CO" sz="4000" b="1" i="1" smtClean="0">
                        <a:solidFill>
                          <a:schemeClr val="tx1"/>
                        </a:solidFill>
                        <a:latin typeface="Cambria Math"/>
                      </a:rPr>
                      <m:t>𝟏</m:t>
                    </m:r>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𝟏𝟒</m:t>
                        </m:r>
                      </m:sup>
                    </m:sSup>
                  </m:oMath>
                </a14:m>
                <a:endParaRPr lang="es-CO" sz="4000" b="1" dirty="0" smtClean="0">
                  <a:solidFill>
                    <a:schemeClr val="tx1"/>
                  </a:solidFill>
                </a:endParaRPr>
              </a:p>
              <a:p>
                <a:r>
                  <a:rPr lang="es-CO" sz="4000" b="1" dirty="0" smtClean="0">
                    <a:solidFill>
                      <a:schemeClr val="tx1"/>
                    </a:solidFill>
                  </a:rPr>
                  <a:t>  </a:t>
                </a:r>
                <a14:m>
                  <m:oMath xmlns:m="http://schemas.openxmlformats.org/officeDocument/2006/math">
                    <m:r>
                      <a:rPr lang="es-CO" sz="4000" b="1" i="1" smtClean="0">
                        <a:solidFill>
                          <a:schemeClr val="tx1"/>
                        </a:solidFill>
                        <a:latin typeface="Cambria Math"/>
                      </a:rPr>
                      <m:t>𝑹𝒂𝒊𝒛</m:t>
                    </m:r>
                    <m:r>
                      <a:rPr lang="es-CO" sz="4000" b="1" i="1" smtClean="0">
                        <a:solidFill>
                          <a:schemeClr val="tx1"/>
                        </a:solidFill>
                        <a:latin typeface="Cambria Math"/>
                      </a:rPr>
                      <m:t>𝟐</m:t>
                    </m:r>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𝟔</m:t>
                        </m:r>
                      </m:sup>
                    </m:sSup>
                    <m:r>
                      <a:rPr lang="es-CO" sz="4000" b="1" i="1">
                        <a:solidFill>
                          <a:schemeClr val="tx1"/>
                        </a:solidFill>
                        <a:latin typeface="Cambria Math"/>
                      </a:rPr>
                      <m:t> </m:t>
                    </m:r>
                  </m:oMath>
                </a14:m>
                <a:endParaRPr lang="es-CO" sz="4000" b="1" dirty="0" smtClean="0">
                  <a:solidFill>
                    <a:schemeClr val="tx1"/>
                  </a:solidFill>
                </a:endParaRPr>
              </a:p>
              <a:p>
                <a:r>
                  <a:rPr lang="es-CO" sz="4000" b="1" dirty="0" smtClean="0">
                    <a:solidFill>
                      <a:schemeClr val="tx1"/>
                    </a:solidFill>
                  </a:rPr>
                  <a:t>  </a:t>
                </a:r>
                <a14:m>
                  <m:oMath xmlns:m="http://schemas.openxmlformats.org/officeDocument/2006/math">
                    <m:r>
                      <a:rPr lang="es-CO" sz="4000" b="1" i="1" smtClean="0">
                        <a:solidFill>
                          <a:schemeClr val="tx1"/>
                        </a:solidFill>
                        <a:latin typeface="Cambria Math"/>
                      </a:rPr>
                      <m:t>𝑹𝒂𝒊𝒛</m:t>
                    </m:r>
                    <m:r>
                      <a:rPr lang="es-CO" sz="4000" b="1" i="1" smtClean="0">
                        <a:solidFill>
                          <a:schemeClr val="tx1"/>
                        </a:solidFill>
                        <a:latin typeface="Cambria Math"/>
                      </a:rPr>
                      <m:t>𝟑</m:t>
                    </m:r>
                    <m:r>
                      <a:rPr lang="es-CO" sz="4000" b="1" i="1" smtClean="0">
                        <a:solidFill>
                          <a:schemeClr val="tx1"/>
                        </a:solidFill>
                        <a:latin typeface="Cambria Math"/>
                      </a:rPr>
                      <m:t>=</m:t>
                    </m:r>
                    <m:sSup>
                      <m:sSupPr>
                        <m:ctrlPr>
                          <a:rPr lang="es-CO" sz="4000" b="1" i="1" smtClean="0">
                            <a:solidFill>
                              <a:schemeClr val="tx1"/>
                            </a:solidFill>
                            <a:latin typeface="Cambria Math"/>
                          </a:rPr>
                        </m:ctrlPr>
                      </m:sSupPr>
                      <m:e>
                        <m:r>
                          <a:rPr lang="es-CO" sz="4000" b="1" i="1" smtClean="0">
                            <a:solidFill>
                              <a:schemeClr val="tx1"/>
                            </a:solidFill>
                            <a:latin typeface="Cambria Math"/>
                            <a:ea typeface="Cambria Math"/>
                          </a:rPr>
                          <m:t>𝜶</m:t>
                        </m:r>
                      </m:e>
                      <m:sup>
                        <m:r>
                          <a:rPr lang="es-CO" sz="4000" b="1" i="1" smtClean="0">
                            <a:solidFill>
                              <a:schemeClr val="tx1"/>
                            </a:solidFill>
                            <a:latin typeface="Cambria Math"/>
                          </a:rPr>
                          <m:t>𝟏</m:t>
                        </m:r>
                      </m:sup>
                    </m:sSup>
                    <m:r>
                      <a:rPr lang="es-CO" sz="4000" b="1" i="1">
                        <a:solidFill>
                          <a:schemeClr val="tx1"/>
                        </a:solidFill>
                        <a:latin typeface="Cambria Math"/>
                      </a:rPr>
                      <m:t> </m:t>
                    </m:r>
                  </m:oMath>
                </a14:m>
                <a:endParaRPr lang="en-US" sz="4000" b="1"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01126" y="3045470"/>
                <a:ext cx="5665852" cy="1980735"/>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1559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0"/>
                                        </p:tgtEl>
                                        <p:attrNameLst>
                                          <p:attrName>style.opacity</p:attrName>
                                        </p:attrNameLst>
                                      </p:cBhvr>
                                      <p:to>
                                        <p:strVal val="0.5"/>
                                      </p:to>
                                    </p:set>
                                    <p:animEffect filter="image" prLst="opacity: 0.5">
                                      <p:cBhvr rctx="IE">
                                        <p:cTn id="7" dur="indefinite"/>
                                        <p:tgtEl>
                                          <p:spTgt spid="60"/>
                                        </p:tgtEl>
                                      </p:cBhvr>
                                    </p:animEffect>
                                  </p:childTnLst>
                                </p:cTn>
                              </p:par>
                              <p:par>
                                <p:cTn id="8" presetID="53" presetClass="entr" presetSubtype="16"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 calcmode="lin" valueType="num">
                                      <p:cBhvr>
                                        <p:cTn id="10" dur="500" fill="hold"/>
                                        <p:tgtEl>
                                          <p:spTgt spid="61"/>
                                        </p:tgtEl>
                                        <p:attrNameLst>
                                          <p:attrName>ppt_w</p:attrName>
                                        </p:attrNameLst>
                                      </p:cBhvr>
                                      <p:tavLst>
                                        <p:tav tm="0">
                                          <p:val>
                                            <p:fltVal val="0"/>
                                          </p:val>
                                        </p:tav>
                                        <p:tav tm="100000">
                                          <p:val>
                                            <p:strVal val="#ppt_w"/>
                                          </p:val>
                                        </p:tav>
                                      </p:tavLst>
                                    </p:anim>
                                    <p:anim calcmode="lin" valueType="num">
                                      <p:cBhvr>
                                        <p:cTn id="11" dur="500" fill="hold"/>
                                        <p:tgtEl>
                                          <p:spTgt spid="61"/>
                                        </p:tgtEl>
                                        <p:attrNameLst>
                                          <p:attrName>ppt_h</p:attrName>
                                        </p:attrNameLst>
                                      </p:cBhvr>
                                      <p:tavLst>
                                        <p:tav tm="0">
                                          <p:val>
                                            <p:fltVal val="0"/>
                                          </p:val>
                                        </p:tav>
                                        <p:tav tm="100000">
                                          <p:val>
                                            <p:strVal val="#ppt_h"/>
                                          </p:val>
                                        </p:tav>
                                      </p:tavLst>
                                    </p:anim>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24927"/>
            <a:ext cx="8755508" cy="830997"/>
          </a:xfrm>
          <a:prstGeom prst="rect">
            <a:avLst/>
          </a:prstGeom>
          <a:noFill/>
        </p:spPr>
        <p:txBody>
          <a:bodyPr wrap="square" lIns="91440" tIns="45720" rIns="91440" bIns="45720">
            <a:spAutoFit/>
          </a:bodyPr>
          <a:lstStyle/>
          <a:p>
            <a:pPr algn="ctr"/>
            <a:r>
              <a:rPr lang="es-CO" sz="4800" b="1" cap="none" spc="0" dirty="0" err="1" smtClean="0">
                <a:ln w="1905"/>
                <a:solidFill>
                  <a:schemeClr val="accent2">
                    <a:lumMod val="50000"/>
                  </a:schemeClr>
                </a:solidFill>
                <a:effectLst>
                  <a:innerShdw blurRad="69850" dist="43180" dir="5400000">
                    <a:srgbClr val="000000">
                      <a:alpha val="65000"/>
                    </a:srgbClr>
                  </a:innerShdw>
                </a:effectLst>
              </a:rPr>
              <a:t>Forney</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6876150" cy="496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468932"/>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524927"/>
            <a:ext cx="8755508" cy="830997"/>
          </a:xfrm>
          <a:prstGeom prst="rect">
            <a:avLst/>
          </a:prstGeom>
          <a:noFill/>
        </p:spPr>
        <p:txBody>
          <a:bodyPr wrap="square" lIns="91440" tIns="45720" rIns="91440" bIns="45720">
            <a:spAutoFit/>
          </a:bodyPr>
          <a:lstStyle/>
          <a:p>
            <a:pPr algn="ctr"/>
            <a:r>
              <a:rPr lang="es-CO" sz="4800" b="1" cap="none" spc="0" dirty="0" err="1" smtClean="0">
                <a:ln w="1905"/>
                <a:solidFill>
                  <a:schemeClr val="accent2">
                    <a:lumMod val="50000"/>
                  </a:schemeClr>
                </a:solidFill>
                <a:effectLst>
                  <a:innerShdw blurRad="69850" dist="43180" dir="5400000">
                    <a:srgbClr val="000000">
                      <a:alpha val="65000"/>
                    </a:srgbClr>
                  </a:innerShdw>
                </a:effectLst>
              </a:rPr>
              <a:t>Forney</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4" name="3 Imagen"/>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53227"/>
            <a:ext cx="5985976" cy="5244125"/>
          </a:xfrm>
          <a:prstGeom prst="rect">
            <a:avLst/>
          </a:prstGeom>
          <a:noFill/>
          <a:ln>
            <a:noFill/>
          </a:ln>
        </p:spPr>
      </p:pic>
      <p:pic>
        <p:nvPicPr>
          <p:cNvPr id="5" name="4 Imagen"/>
          <p:cNvPicPr/>
          <p:nvPr/>
        </p:nvPicPr>
        <p:blipFill rotWithShape="1">
          <a:blip r:embed="rId2">
            <a:extLst>
              <a:ext uri="{28A0092B-C50C-407E-A947-70E740481C1C}">
                <a14:useLocalDpi xmlns:a14="http://schemas.microsoft.com/office/drawing/2010/main" val="0"/>
              </a:ext>
            </a:extLst>
          </a:blip>
          <a:srcRect l="89676" t="3840" b="75600"/>
          <a:stretch/>
        </p:blipFill>
        <p:spPr bwMode="auto">
          <a:xfrm>
            <a:off x="6555606" y="980728"/>
            <a:ext cx="1472778" cy="2174835"/>
          </a:xfrm>
          <a:prstGeom prst="rect">
            <a:avLst/>
          </a:prstGeom>
          <a:noFill/>
          <a:ln>
            <a:noFill/>
          </a:ln>
        </p:spPr>
      </p:pic>
      <mc:AlternateContent xmlns:mc="http://schemas.openxmlformats.org/markup-compatibility/2006" xmlns:a14="http://schemas.microsoft.com/office/drawing/2010/main">
        <mc:Choice Requires="a14">
          <p:sp>
            <p:nvSpPr>
              <p:cNvPr id="6" name="TextBox 5"/>
              <p:cNvSpPr txBox="1"/>
              <p:nvPr/>
            </p:nvSpPr>
            <p:spPr>
              <a:xfrm>
                <a:off x="2488371" y="4437112"/>
                <a:ext cx="4803623" cy="1391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4000" b="1" i="1" smtClean="0">
                          <a:solidFill>
                            <a:schemeClr val="tx1"/>
                          </a:solidFill>
                          <a:latin typeface="Cambria Math"/>
                        </a:rPr>
                        <m:t>Ω</m:t>
                      </m:r>
                      <m:d>
                        <m:dPr>
                          <m:ctrlPr>
                            <a:rPr lang="es-CO" sz="4000" b="1" i="1" smtClean="0">
                              <a:solidFill>
                                <a:schemeClr val="tx1"/>
                              </a:solidFill>
                              <a:latin typeface="Cambria Math"/>
                            </a:rPr>
                          </m:ctrlPr>
                        </m:dPr>
                        <m:e>
                          <m:r>
                            <a:rPr lang="es-CO" sz="4000" b="1" i="1" smtClean="0">
                              <a:solidFill>
                                <a:schemeClr val="tx1"/>
                              </a:solidFill>
                              <a:latin typeface="Cambria Math"/>
                            </a:rPr>
                            <m:t>𝒙</m:t>
                          </m:r>
                        </m:e>
                      </m:d>
                      <m:r>
                        <a:rPr lang="es-CO" sz="4000" b="1" i="1" smtClean="0">
                          <a:solidFill>
                            <a:schemeClr val="tx1"/>
                          </a:solidFill>
                          <a:latin typeface="Cambria Math"/>
                        </a:rPr>
                        <m:t>=</m:t>
                      </m:r>
                      <m:f>
                        <m:fPr>
                          <m:ctrlPr>
                            <a:rPr lang="es-CO" sz="4000" b="1" i="1" smtClean="0">
                              <a:solidFill>
                                <a:schemeClr val="tx1"/>
                              </a:solidFill>
                              <a:latin typeface="Cambria Math"/>
                            </a:rPr>
                          </m:ctrlPr>
                        </m:fPr>
                        <m:num>
                          <m:sSup>
                            <m:sSupPr>
                              <m:ctrlPr>
                                <a:rPr lang="es-CO" sz="4000" b="1" i="1">
                                  <a:latin typeface="Cambria Math"/>
                                </a:rPr>
                              </m:ctrlPr>
                            </m:sSupPr>
                            <m:e>
                              <m:r>
                                <a:rPr lang="es-CO" sz="4000" b="1" i="1">
                                  <a:latin typeface="Cambria Math"/>
                                  <a:ea typeface="Cambria Math"/>
                                </a:rPr>
                                <m:t>𝜶</m:t>
                              </m:r>
                            </m:e>
                            <m:sup>
                              <m:r>
                                <a:rPr lang="es-CO" sz="4000" b="1" i="1">
                                  <a:latin typeface="Cambria Math"/>
                                </a:rPr>
                                <m:t>𝟔</m:t>
                              </m:r>
                            </m:sup>
                          </m:sSup>
                          <m:sSup>
                            <m:sSupPr>
                              <m:ctrlPr>
                                <a:rPr lang="es-CO" sz="4000" b="1" i="1">
                                  <a:latin typeface="Cambria Math"/>
                                </a:rPr>
                              </m:ctrlPr>
                            </m:sSupPr>
                            <m:e>
                              <m:r>
                                <a:rPr lang="es-CO" sz="4000" b="1" i="1">
                                  <a:latin typeface="Cambria Math"/>
                                </a:rPr>
                                <m:t>𝑿</m:t>
                              </m:r>
                            </m:e>
                            <m:sup>
                              <m:r>
                                <a:rPr lang="es-CO" sz="4000" b="1" i="1">
                                  <a:latin typeface="Cambria Math"/>
                                </a:rPr>
                                <m:t>𝟐</m:t>
                              </m:r>
                            </m:sup>
                          </m:sSup>
                          <m:r>
                            <a:rPr lang="es-CO" sz="4000" b="1" i="1">
                              <a:latin typeface="Cambria Math"/>
                            </a:rPr>
                            <m:t>+</m:t>
                          </m:r>
                          <m:sSup>
                            <m:sSupPr>
                              <m:ctrlPr>
                                <a:rPr lang="es-CO" sz="4000" b="1" i="1">
                                  <a:latin typeface="Cambria Math"/>
                                </a:rPr>
                              </m:ctrlPr>
                            </m:sSupPr>
                            <m:e>
                              <m:r>
                                <a:rPr lang="es-CO" sz="4000" b="1" i="1">
                                  <a:latin typeface="Cambria Math"/>
                                  <a:ea typeface="Cambria Math"/>
                                </a:rPr>
                                <m:t>𝜶</m:t>
                              </m:r>
                            </m:e>
                            <m:sup>
                              <m:r>
                                <a:rPr lang="es-CO" sz="4000" b="1" i="1">
                                  <a:latin typeface="Cambria Math"/>
                                </a:rPr>
                                <m:t>𝟏𝟎</m:t>
                              </m:r>
                            </m:sup>
                          </m:sSup>
                        </m:num>
                        <m:den>
                          <m:sSup>
                            <m:sSupPr>
                              <m:ctrlPr>
                                <a:rPr lang="es-CO" sz="4000" b="1" i="1">
                                  <a:latin typeface="Cambria Math"/>
                                </a:rPr>
                              </m:ctrlPr>
                            </m:sSupPr>
                            <m:e>
                              <m:r>
                                <a:rPr lang="es-CO" sz="4000" b="1" i="1">
                                  <a:latin typeface="Cambria Math"/>
                                  <a:ea typeface="Cambria Math"/>
                                </a:rPr>
                                <m:t>𝜶</m:t>
                              </m:r>
                            </m:e>
                            <m:sup>
                              <m:r>
                                <a:rPr lang="es-CO" sz="4000" b="1" i="1">
                                  <a:latin typeface="Cambria Math"/>
                                </a:rPr>
                                <m:t>𝟔</m:t>
                              </m:r>
                            </m:sup>
                          </m:sSup>
                          <m:r>
                            <a:rPr lang="es-CO" sz="4000" b="1" i="1" smtClean="0">
                              <a:latin typeface="Cambria Math"/>
                            </a:rPr>
                            <m:t>𝑿</m:t>
                          </m:r>
                          <m:r>
                            <a:rPr lang="es-CO" sz="4000" b="1" i="1">
                              <a:latin typeface="Cambria Math"/>
                            </a:rPr>
                            <m:t>+</m:t>
                          </m:r>
                          <m:sSup>
                            <m:sSupPr>
                              <m:ctrlPr>
                                <a:rPr lang="es-CO" sz="4000" b="1" i="1">
                                  <a:latin typeface="Cambria Math"/>
                                </a:rPr>
                              </m:ctrlPr>
                            </m:sSupPr>
                            <m:e>
                              <m:r>
                                <a:rPr lang="es-CO" sz="4000" b="1" i="1">
                                  <a:latin typeface="Cambria Math"/>
                                  <a:ea typeface="Cambria Math"/>
                                </a:rPr>
                                <m:t>𝜶</m:t>
                              </m:r>
                            </m:e>
                            <m:sup>
                              <m:r>
                                <a:rPr lang="es-CO" sz="4000" b="1" i="1">
                                  <a:latin typeface="Cambria Math"/>
                                </a:rPr>
                                <m:t>𝟏𝟎</m:t>
                              </m:r>
                            </m:sup>
                          </m:sSup>
                        </m:den>
                      </m:f>
                    </m:oMath>
                  </m:oMathPara>
                </a14:m>
                <a:endParaRPr lang="en-US" b="1"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88371" y="4437112"/>
                <a:ext cx="4803623" cy="1391022"/>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4642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9374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Corrección</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grpSp>
        <p:nvGrpSpPr>
          <p:cNvPr id="3" name="Group 220"/>
          <p:cNvGrpSpPr/>
          <p:nvPr/>
        </p:nvGrpSpPr>
        <p:grpSpPr>
          <a:xfrm>
            <a:off x="1709749" y="1227829"/>
            <a:ext cx="6194148" cy="5160601"/>
            <a:chOff x="3592" y="82013"/>
            <a:chExt cx="6927451" cy="6518302"/>
          </a:xfrm>
        </p:grpSpPr>
        <p:sp>
          <p:nvSpPr>
            <p:cNvPr id="4" name="Elipse 209"/>
            <p:cNvSpPr/>
            <p:nvPr/>
          </p:nvSpPr>
          <p:spPr>
            <a:xfrm>
              <a:off x="6133171" y="2936414"/>
              <a:ext cx="335348" cy="329852"/>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grpSp>
          <p:nvGrpSpPr>
            <p:cNvPr id="5" name="Group 40"/>
            <p:cNvGrpSpPr/>
            <p:nvPr/>
          </p:nvGrpSpPr>
          <p:grpSpPr>
            <a:xfrm>
              <a:off x="3592" y="82013"/>
              <a:ext cx="1327759" cy="1664773"/>
              <a:chOff x="191137" y="775900"/>
              <a:chExt cx="1327759" cy="1664773"/>
            </a:xfrm>
          </p:grpSpPr>
          <p:grpSp>
            <p:nvGrpSpPr>
              <p:cNvPr id="121" name="Group 41"/>
              <p:cNvGrpSpPr/>
              <p:nvPr/>
            </p:nvGrpSpPr>
            <p:grpSpPr>
              <a:xfrm>
                <a:off x="191137" y="775900"/>
                <a:ext cx="508602" cy="1281500"/>
                <a:chOff x="304800" y="775900"/>
                <a:chExt cx="508602" cy="1281500"/>
              </a:xfrm>
            </p:grpSpPr>
            <mc:AlternateContent xmlns:mc="http://schemas.openxmlformats.org/markup-compatibility/2006" xmlns:a14="http://schemas.microsoft.com/office/drawing/2010/main">
              <mc:Choice Requires="a14">
                <p:sp>
                  <p:nvSpPr>
                    <p:cNvPr id="133" name="TextBox 54"/>
                    <p:cNvSpPr txBox="1"/>
                    <p:nvPr/>
                  </p:nvSpPr>
                  <p:spPr>
                    <a:xfrm>
                      <a:off x="322304" y="775900"/>
                      <a:ext cx="36695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𝑏</m:t>
                                </m:r>
                              </m:e>
                              <m:sub>
                                <m:r>
                                  <a:rPr lang="es-CO" sz="1200" b="0" i="1" smtClean="0">
                                    <a:latin typeface="Cambria Math" panose="02040503050406030204" pitchFamily="18" charset="0"/>
                                  </a:rPr>
                                  <m:t>1</m:t>
                                </m:r>
                              </m:sub>
                            </m:sSub>
                          </m:oMath>
                        </m:oMathPara>
                      </a14:m>
                      <a:endParaRPr lang="en-US" sz="1200" dirty="0"/>
                    </a:p>
                  </p:txBody>
                </p:sp>
              </mc:Choice>
              <mc:Fallback xmlns="">
                <p:sp>
                  <p:nvSpPr>
                    <p:cNvPr id="16" name="TextBox 54"/>
                    <p:cNvSpPr txBox="1">
                      <a:spLocks noRot="1" noChangeAspect="1" noMove="1" noResize="1" noEditPoints="1" noAdjustHandles="1" noChangeArrowheads="1" noChangeShapeType="1" noTextEdit="1"/>
                    </p:cNvSpPr>
                    <p:nvPr/>
                  </p:nvSpPr>
                  <p:spPr>
                    <a:xfrm>
                      <a:off x="322304" y="775900"/>
                      <a:ext cx="366959" cy="276999"/>
                    </a:xfrm>
                    <a:prstGeom prst="rect">
                      <a:avLst/>
                    </a:prstGeom>
                    <a:blipFill rotWithShape="0">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4" name="TextBox 55"/>
                    <p:cNvSpPr txBox="1"/>
                    <p:nvPr/>
                  </p:nvSpPr>
                  <p:spPr>
                    <a:xfrm>
                      <a:off x="318712" y="1004500"/>
                      <a:ext cx="37055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𝑏</m:t>
                                </m:r>
                              </m:e>
                              <m:sub>
                                <m:r>
                                  <a:rPr lang="es-CO" sz="1200" b="0" i="1" smtClean="0">
                                    <a:latin typeface="Cambria Math" panose="02040503050406030204" pitchFamily="18" charset="0"/>
                                  </a:rPr>
                                  <m:t>2</m:t>
                                </m:r>
                              </m:sub>
                            </m:sSub>
                          </m:oMath>
                        </m:oMathPara>
                      </a14:m>
                      <a:endParaRPr lang="en-US" sz="1200" dirty="0"/>
                    </a:p>
                  </p:txBody>
                </p:sp>
              </mc:Choice>
              <mc:Fallback xmlns="">
                <p:sp>
                  <p:nvSpPr>
                    <p:cNvPr id="17" name="TextBox 55"/>
                    <p:cNvSpPr txBox="1">
                      <a:spLocks noRot="1" noChangeAspect="1" noMove="1" noResize="1" noEditPoints="1" noAdjustHandles="1" noChangeArrowheads="1" noChangeShapeType="1" noTextEdit="1"/>
                    </p:cNvSpPr>
                    <p:nvPr/>
                  </p:nvSpPr>
                  <p:spPr>
                    <a:xfrm>
                      <a:off x="318712" y="1004500"/>
                      <a:ext cx="370550" cy="276999"/>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5" name="TextBox 56"/>
                    <p:cNvSpPr txBox="1"/>
                    <p:nvPr/>
                  </p:nvSpPr>
                  <p:spPr>
                    <a:xfrm>
                      <a:off x="308392" y="1551801"/>
                      <a:ext cx="50501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𝑏</m:t>
                                </m:r>
                              </m:e>
                              <m:sub>
                                <m:r>
                                  <a:rPr lang="es-CO" sz="1200" i="1">
                                    <a:latin typeface="Cambria Math"/>
                                  </a:rPr>
                                  <m:t>𝑡</m:t>
                                </m:r>
                                <m:r>
                                  <a:rPr lang="es-CO" sz="1200" i="1">
                                    <a:latin typeface="Cambria Math"/>
                                  </a:rPr>
                                  <m:t>−1</m:t>
                                </m:r>
                              </m:sub>
                            </m:sSub>
                          </m:oMath>
                        </m:oMathPara>
                      </a14:m>
                      <a:endParaRPr lang="en-US" sz="1200" dirty="0"/>
                    </a:p>
                  </p:txBody>
                </p:sp>
              </mc:Choice>
              <mc:Fallback xmlns="">
                <p:sp>
                  <p:nvSpPr>
                    <p:cNvPr id="18" name="TextBox 56"/>
                    <p:cNvSpPr txBox="1">
                      <a:spLocks noRot="1" noChangeAspect="1" noMove="1" noResize="1" noEditPoints="1" noAdjustHandles="1" noChangeArrowheads="1" noChangeShapeType="1" noTextEdit="1"/>
                    </p:cNvSpPr>
                    <p:nvPr/>
                  </p:nvSpPr>
                  <p:spPr>
                    <a:xfrm>
                      <a:off x="308392" y="1551801"/>
                      <a:ext cx="505010" cy="276999"/>
                    </a:xfrm>
                    <a:prstGeom prst="rect">
                      <a:avLst/>
                    </a:prstGeom>
                    <a:blipFill rotWithShape="0">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6" name="TextBox 57"/>
                    <p:cNvSpPr txBox="1"/>
                    <p:nvPr/>
                  </p:nvSpPr>
                  <p:spPr>
                    <a:xfrm>
                      <a:off x="304800" y="1780401"/>
                      <a:ext cx="35753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𝑏</m:t>
                                </m:r>
                              </m:e>
                              <m:sub>
                                <m:r>
                                  <a:rPr lang="es-CO" sz="1200" i="1">
                                    <a:latin typeface="Cambria Math"/>
                                  </a:rPr>
                                  <m:t>𝑡</m:t>
                                </m:r>
                              </m:sub>
                            </m:sSub>
                          </m:oMath>
                        </m:oMathPara>
                      </a14:m>
                      <a:endParaRPr lang="en-US" sz="1200" dirty="0"/>
                    </a:p>
                  </p:txBody>
                </p:sp>
              </mc:Choice>
              <mc:Fallback xmlns="">
                <p:sp>
                  <p:nvSpPr>
                    <p:cNvPr id="19" name="TextBox 57"/>
                    <p:cNvSpPr txBox="1">
                      <a:spLocks noRot="1" noChangeAspect="1" noMove="1" noResize="1" noEditPoints="1" noAdjustHandles="1" noChangeArrowheads="1" noChangeShapeType="1" noTextEdit="1"/>
                    </p:cNvSpPr>
                    <p:nvPr/>
                  </p:nvSpPr>
                  <p:spPr>
                    <a:xfrm>
                      <a:off x="304800" y="1780401"/>
                      <a:ext cx="357534" cy="276999"/>
                    </a:xfrm>
                    <a:prstGeom prst="rect">
                      <a:avLst/>
                    </a:prstGeom>
                    <a:blipFill rotWithShape="0">
                      <a:blip r:embed="rId6"/>
                      <a:stretch>
                        <a:fillRect/>
                      </a:stretch>
                    </a:blipFill>
                  </p:spPr>
                  <p:txBody>
                    <a:bodyPr/>
                    <a:lstStyle/>
                    <a:p>
                      <a:r>
                        <a:rPr lang="es-CO">
                          <a:noFill/>
                        </a:rPr>
                        <a:t> </a:t>
                      </a:r>
                    </a:p>
                  </p:txBody>
                </p:sp>
              </mc:Fallback>
            </mc:AlternateContent>
            <p:grpSp>
              <p:nvGrpSpPr>
                <p:cNvPr id="137" name="Group 58"/>
                <p:cNvGrpSpPr/>
                <p:nvPr/>
              </p:nvGrpSpPr>
              <p:grpSpPr>
                <a:xfrm>
                  <a:off x="457200" y="1295400"/>
                  <a:ext cx="45719" cy="274319"/>
                  <a:chOff x="2362200" y="2453638"/>
                  <a:chExt cx="45719" cy="274319"/>
                </a:xfrm>
              </p:grpSpPr>
              <p:sp>
                <p:nvSpPr>
                  <p:cNvPr id="138" name="Oval 59"/>
                  <p:cNvSpPr/>
                  <p:nvPr/>
                </p:nvSpPr>
                <p:spPr>
                  <a:xfrm>
                    <a:off x="2362200" y="2453638"/>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9" name="Oval 60"/>
                  <p:cNvSpPr/>
                  <p:nvPr/>
                </p:nvSpPr>
                <p:spPr>
                  <a:xfrm>
                    <a:off x="2362200" y="2555747"/>
                    <a:ext cx="45719" cy="5029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0" name="Oval 61"/>
                  <p:cNvSpPr/>
                  <p:nvPr/>
                </p:nvSpPr>
                <p:spPr>
                  <a:xfrm>
                    <a:off x="2362200" y="2682238"/>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122" name="Group 42"/>
              <p:cNvGrpSpPr/>
              <p:nvPr/>
            </p:nvGrpSpPr>
            <p:grpSpPr>
              <a:xfrm>
                <a:off x="671888" y="818928"/>
                <a:ext cx="847008" cy="1621745"/>
                <a:chOff x="671888" y="818928"/>
                <a:chExt cx="847008" cy="1621745"/>
              </a:xfrm>
            </p:grpSpPr>
            <p:sp>
              <p:nvSpPr>
                <p:cNvPr id="123" name="Rectangle 43"/>
                <p:cNvSpPr/>
                <p:nvPr/>
              </p:nvSpPr>
              <p:spPr>
                <a:xfrm>
                  <a:off x="914400" y="818928"/>
                  <a:ext cx="552450" cy="12384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44"/>
                <p:cNvCxnSpPr/>
                <p:nvPr/>
              </p:nvCxnSpPr>
              <p:spPr>
                <a:xfrm flipH="1">
                  <a:off x="685800" y="9144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45"/>
                <p:cNvCxnSpPr/>
                <p:nvPr/>
              </p:nvCxnSpPr>
              <p:spPr>
                <a:xfrm flipH="1">
                  <a:off x="685800" y="11430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46"/>
                <p:cNvCxnSpPr/>
                <p:nvPr/>
              </p:nvCxnSpPr>
              <p:spPr>
                <a:xfrm flipH="1">
                  <a:off x="671888" y="1690301"/>
                  <a:ext cx="2425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47"/>
                <p:cNvCxnSpPr/>
                <p:nvPr/>
              </p:nvCxnSpPr>
              <p:spPr>
                <a:xfrm flipH="1">
                  <a:off x="671888" y="1918900"/>
                  <a:ext cx="242512"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48"/>
                <p:cNvCxnSpPr>
                  <a:stCxn id="123" idx="2"/>
                </p:cNvCxnSpPr>
                <p:nvPr/>
              </p:nvCxnSpPr>
              <p:spPr>
                <a:xfrm>
                  <a:off x="1190625" y="20574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49"/>
                    <p:cNvSpPr txBox="1"/>
                    <p:nvPr/>
                  </p:nvSpPr>
                  <p:spPr>
                    <a:xfrm>
                      <a:off x="1035935" y="2163674"/>
                      <a:ext cx="30937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O" sz="1200" b="0" i="1" smtClean="0">
                                <a:latin typeface="Cambria Math" panose="02040503050406030204" pitchFamily="18" charset="0"/>
                              </a:rPr>
                              <m:t>𝑘</m:t>
                            </m:r>
                          </m:oMath>
                        </m:oMathPara>
                      </a14:m>
                      <a:endParaRPr lang="en-US" sz="1200" dirty="0"/>
                    </a:p>
                  </p:txBody>
                </p:sp>
              </mc:Choice>
              <mc:Fallback xmlns="">
                <p:sp>
                  <p:nvSpPr>
                    <p:cNvPr id="11" name="TextBox 49"/>
                    <p:cNvSpPr txBox="1">
                      <a:spLocks noRot="1" noChangeAspect="1" noMove="1" noResize="1" noEditPoints="1" noAdjustHandles="1" noChangeArrowheads="1" noChangeShapeType="1" noTextEdit="1"/>
                    </p:cNvSpPr>
                    <p:nvPr/>
                  </p:nvSpPr>
                  <p:spPr>
                    <a:xfrm>
                      <a:off x="1035935" y="2163674"/>
                      <a:ext cx="309379" cy="276999"/>
                    </a:xfrm>
                    <a:prstGeom prst="rect">
                      <a:avLst/>
                    </a:prstGeom>
                    <a:blipFill rotWithShape="0">
                      <a:blip r:embed="rId7"/>
                      <a:stretch>
                        <a:fillRect/>
                      </a:stretch>
                    </a:blipFill>
                  </p:spPr>
                  <p:txBody>
                    <a:bodyPr/>
                    <a:lstStyle/>
                    <a:p>
                      <a:r>
                        <a:rPr lang="es-CO">
                          <a:noFill/>
                        </a:rPr>
                        <a:t> </a:t>
                      </a:r>
                    </a:p>
                  </p:txBody>
                </p:sp>
              </mc:Fallback>
            </mc:AlternateContent>
            <p:cxnSp>
              <p:nvCxnSpPr>
                <p:cNvPr id="130" name="Straight Connector 50"/>
                <p:cNvCxnSpPr>
                  <a:endCxn id="123" idx="3"/>
                </p:cNvCxnSpPr>
                <p:nvPr/>
              </p:nvCxnSpPr>
              <p:spPr>
                <a:xfrm>
                  <a:off x="914400" y="914400"/>
                  <a:ext cx="552450" cy="5237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51"/>
                <p:cNvCxnSpPr>
                  <a:stCxn id="123" idx="3"/>
                </p:cNvCxnSpPr>
                <p:nvPr/>
              </p:nvCxnSpPr>
              <p:spPr>
                <a:xfrm flipH="1">
                  <a:off x="914400" y="1438164"/>
                  <a:ext cx="552450" cy="4807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TextBox 52"/>
                    <p:cNvSpPr txBox="1"/>
                    <p:nvPr/>
                  </p:nvSpPr>
                  <p:spPr>
                    <a:xfrm>
                      <a:off x="1097114" y="952499"/>
                      <a:ext cx="421782" cy="2929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𝑝</m:t>
                                </m:r>
                              </m:e>
                              <m:sub>
                                <m:sSub>
                                  <m:sSubPr>
                                    <m:ctrlPr>
                                      <a:rPr lang="en-US" sz="1200" i="1" smtClean="0">
                                        <a:latin typeface="Cambria Math"/>
                                      </a:rPr>
                                    </m:ctrlPr>
                                  </m:sSubPr>
                                  <m:e>
                                    <m:r>
                                      <a:rPr lang="es-CO" sz="1200" b="0" i="1" smtClean="0">
                                        <a:latin typeface="Cambria Math" panose="02040503050406030204" pitchFamily="18" charset="0"/>
                                      </a:rPr>
                                      <m:t>𝑒</m:t>
                                    </m:r>
                                  </m:e>
                                  <m:sub>
                                    <m:r>
                                      <a:rPr lang="es-CO" sz="1200" b="0" i="1" smtClean="0">
                                        <a:latin typeface="Cambria Math" panose="02040503050406030204" pitchFamily="18" charset="0"/>
                                      </a:rPr>
                                      <m:t>1</m:t>
                                    </m:r>
                                  </m:sub>
                                </m:sSub>
                              </m:sub>
                            </m:sSub>
                          </m:oMath>
                        </m:oMathPara>
                      </a14:m>
                      <a:endParaRPr lang="en-US" sz="1200" dirty="0"/>
                    </a:p>
                  </p:txBody>
                </p:sp>
              </mc:Choice>
              <mc:Fallback xmlns="">
                <p:sp>
                  <p:nvSpPr>
                    <p:cNvPr id="14" name="TextBox 52"/>
                    <p:cNvSpPr txBox="1">
                      <a:spLocks noRot="1" noChangeAspect="1" noMove="1" noResize="1" noEditPoints="1" noAdjustHandles="1" noChangeArrowheads="1" noChangeShapeType="1" noTextEdit="1"/>
                    </p:cNvSpPr>
                    <p:nvPr/>
                  </p:nvSpPr>
                  <p:spPr>
                    <a:xfrm>
                      <a:off x="1097114" y="952499"/>
                      <a:ext cx="421782" cy="292901"/>
                    </a:xfrm>
                    <a:prstGeom prst="rect">
                      <a:avLst/>
                    </a:prstGeom>
                    <a:blipFill rotWithShape="0">
                      <a:blip r:embed="rId8"/>
                      <a:stretch>
                        <a:fillRect/>
                      </a:stretch>
                    </a:blipFill>
                  </p:spPr>
                  <p:txBody>
                    <a:bodyPr/>
                    <a:lstStyle/>
                    <a:p>
                      <a:r>
                        <a:rPr lang="es-CO">
                          <a:noFill/>
                        </a:rPr>
                        <a:t> </a:t>
                      </a:r>
                    </a:p>
                  </p:txBody>
                </p:sp>
              </mc:Fallback>
            </mc:AlternateContent>
          </p:grpSp>
        </p:grpSp>
        <mc:AlternateContent xmlns:mc="http://schemas.openxmlformats.org/markup-compatibility/2006" xmlns:a14="http://schemas.microsoft.com/office/drawing/2010/main">
          <mc:Choice Requires="a14">
            <p:sp>
              <p:nvSpPr>
                <p:cNvPr id="6" name="TextBox 52"/>
                <p:cNvSpPr txBox="1"/>
                <p:nvPr/>
              </p:nvSpPr>
              <p:spPr>
                <a:xfrm>
                  <a:off x="874331" y="1011662"/>
                  <a:ext cx="415755" cy="293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a:rPr>
                            </m:ctrlPr>
                          </m:sSubPr>
                          <m:e>
                            <m:r>
                              <a:rPr lang="es-CO" sz="1200" b="0" i="1" smtClean="0">
                                <a:latin typeface="Cambria Math" panose="02040503050406030204" pitchFamily="18" charset="0"/>
                              </a:rPr>
                              <m:t>𝑝</m:t>
                            </m:r>
                          </m:e>
                          <m:sub>
                            <m:sSub>
                              <m:sSubPr>
                                <m:ctrlPr>
                                  <a:rPr lang="en-US" sz="1200" i="1" smtClean="0">
                                    <a:latin typeface="Cambria Math"/>
                                  </a:rPr>
                                </m:ctrlPr>
                              </m:sSubPr>
                              <m:e>
                                <m:r>
                                  <a:rPr lang="es-CO" sz="1200" b="0" i="1" smtClean="0">
                                    <a:latin typeface="Cambria Math" panose="02040503050406030204" pitchFamily="18" charset="0"/>
                                  </a:rPr>
                                  <m:t>𝑒</m:t>
                                </m:r>
                              </m:e>
                              <m:sub>
                                <m:r>
                                  <a:rPr lang="es-CO" sz="1200" b="0" i="1" smtClean="0">
                                    <a:latin typeface="Cambria Math" panose="02040503050406030204" pitchFamily="18" charset="0"/>
                                  </a:rPr>
                                  <m:t>𝑡</m:t>
                                </m:r>
                              </m:sub>
                            </m:sSub>
                          </m:sub>
                        </m:sSub>
                      </m:oMath>
                    </m:oMathPara>
                  </a14:m>
                  <a:endParaRPr lang="en-US" sz="1200" dirty="0"/>
                </a:p>
              </p:txBody>
            </p:sp>
          </mc:Choice>
          <mc:Fallback xmlns="">
            <p:sp>
              <p:nvSpPr>
                <p:cNvPr id="24" name="TextBox 52"/>
                <p:cNvSpPr txBox="1">
                  <a:spLocks noRot="1" noChangeAspect="1" noMove="1" noResize="1" noEditPoints="1" noAdjustHandles="1" noChangeArrowheads="1" noChangeShapeType="1" noTextEdit="1"/>
                </p:cNvSpPr>
                <p:nvPr/>
              </p:nvSpPr>
              <p:spPr>
                <a:xfrm>
                  <a:off x="874331" y="1011662"/>
                  <a:ext cx="415755" cy="293863"/>
                </a:xfrm>
                <a:prstGeom prst="rect">
                  <a:avLst/>
                </a:prstGeom>
                <a:blipFill rotWithShape="1">
                  <a:blip r:embed="rId9"/>
                  <a:stretch>
                    <a:fillRect/>
                  </a:stretch>
                </a:blipFill>
              </p:spPr>
              <p:txBody>
                <a:bodyPr/>
                <a:lstStyle/>
                <a:p>
                  <a:r>
                    <a:rPr lang="en-US">
                      <a:noFill/>
                    </a:rPr>
                    <a:t> </a:t>
                  </a:r>
                </a:p>
              </p:txBody>
            </p:sp>
          </mc:Fallback>
        </mc:AlternateContent>
        <p:sp>
          <p:nvSpPr>
            <p:cNvPr id="7" name="Rectángulo 24"/>
            <p:cNvSpPr/>
            <p:nvPr/>
          </p:nvSpPr>
          <p:spPr>
            <a:xfrm>
              <a:off x="1600200" y="609600"/>
              <a:ext cx="457200" cy="268041"/>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8" name="CuadroTexto 25"/>
                <p:cNvSpPr txBox="1"/>
                <p:nvPr/>
              </p:nvSpPr>
              <p:spPr>
                <a:xfrm>
                  <a:off x="1641442" y="609601"/>
                  <a:ext cx="22318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a:rPr>
                            </m:ctrlPr>
                          </m:sSupPr>
                          <m:e>
                            <m:r>
                              <a:rPr lang="es-CO" b="0" i="1" smtClean="0">
                                <a:latin typeface="Cambria Math" panose="02040503050406030204" pitchFamily="18" charset="0"/>
                              </a:rPr>
                              <m:t>𝑥</m:t>
                            </m:r>
                          </m:e>
                          <m:sup>
                            <m:r>
                              <a:rPr lang="es-CO" b="0" i="1" smtClean="0">
                                <a:latin typeface="Cambria Math" panose="02040503050406030204" pitchFamily="18" charset="0"/>
                              </a:rPr>
                              <m:t>−1</m:t>
                            </m:r>
                          </m:sup>
                        </m:sSup>
                      </m:oMath>
                    </m:oMathPara>
                  </a14:m>
                  <a:endParaRPr lang="es-CO"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1641442" y="609601"/>
                  <a:ext cx="223181" cy="276999"/>
                </a:xfrm>
                <a:prstGeom prst="rect">
                  <a:avLst/>
                </a:prstGeom>
                <a:blipFill rotWithShape="1">
                  <a:blip r:embed="rId10"/>
                  <a:stretch>
                    <a:fillRect l="-24324" t="-2222" r="-83784"/>
                  </a:stretch>
                </a:blipFill>
              </p:spPr>
              <p:txBody>
                <a:bodyPr/>
                <a:lstStyle/>
                <a:p>
                  <a:r>
                    <a:rPr lang="en-US">
                      <a:noFill/>
                    </a:rPr>
                    <a:t> </a:t>
                  </a:r>
                </a:p>
              </p:txBody>
            </p:sp>
          </mc:Fallback>
        </mc:AlternateContent>
        <p:cxnSp>
          <p:nvCxnSpPr>
            <p:cNvPr id="9" name="Conector recto de flecha 27"/>
            <p:cNvCxnSpPr>
              <a:stCxn id="123" idx="3"/>
              <a:endCxn id="7" idx="1"/>
            </p:cNvCxnSpPr>
            <p:nvPr/>
          </p:nvCxnSpPr>
          <p:spPr>
            <a:xfrm flipV="1">
              <a:off x="1279305" y="743621"/>
              <a:ext cx="320895" cy="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 91"/>
            <p:cNvGrpSpPr/>
            <p:nvPr/>
          </p:nvGrpSpPr>
          <p:grpSpPr>
            <a:xfrm>
              <a:off x="3590457" y="591877"/>
              <a:ext cx="304800" cy="304800"/>
              <a:chOff x="1080015" y="838201"/>
              <a:chExt cx="304800" cy="304800"/>
            </a:xfrm>
          </p:grpSpPr>
          <p:sp>
            <p:nvSpPr>
              <p:cNvPr id="118"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87"/>
              <p:cNvCxnSpPr>
                <a:stCxn id="118" idx="1"/>
                <a:endCxn id="118"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88"/>
              <p:cNvCxnSpPr>
                <a:stCxn id="118" idx="7"/>
                <a:endCxn id="118"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2"/>
                <p:cNvSpPr txBox="1"/>
                <p:nvPr/>
              </p:nvSpPr>
              <p:spPr>
                <a:xfrm>
                  <a:off x="3505200" y="1018401"/>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𝑛</m:t>
                            </m:r>
                          </m:e>
                          <m:sub>
                            <m:r>
                              <a:rPr lang="es-CO" sz="1200" b="0" i="1" smtClean="0">
                                <a:solidFill>
                                  <a:srgbClr val="000000"/>
                                </a:solidFill>
                                <a:latin typeface="Cambria Math" panose="02040503050406030204" pitchFamily="18" charset="0"/>
                                <a:cs typeface="Times New Roman"/>
                              </a:rPr>
                              <m:t>1</m:t>
                            </m:r>
                          </m:sub>
                        </m:sSub>
                      </m:oMath>
                    </m:oMathPara>
                  </a14:m>
                  <a:endParaRPr lang="en-US" sz="1200" dirty="0">
                    <a:latin typeface="Times New Roman"/>
                    <a:ea typeface="Times New Roman"/>
                  </a:endParaRPr>
                </a:p>
              </p:txBody>
            </p:sp>
          </mc:Choice>
          <mc:Fallback xmlns="">
            <p:sp>
              <p:nvSpPr>
                <p:cNvPr id="33" name="TextBox 12"/>
                <p:cNvSpPr txBox="1">
                  <a:spLocks noRot="1" noChangeAspect="1" noMove="1" noResize="1" noEditPoints="1" noAdjustHandles="1" noChangeArrowheads="1" noChangeShapeType="1" noTextEdit="1"/>
                </p:cNvSpPr>
                <p:nvPr/>
              </p:nvSpPr>
              <p:spPr>
                <a:xfrm>
                  <a:off x="3505200" y="1018401"/>
                  <a:ext cx="475314" cy="276999"/>
                </a:xfrm>
                <a:prstGeom prst="rect">
                  <a:avLst/>
                </a:prstGeom>
                <a:blipFill rotWithShape="1">
                  <a:blip r:embed="rId11"/>
                  <a:stretch>
                    <a:fillRect/>
                  </a:stretch>
                </a:blipFill>
              </p:spPr>
              <p:txBody>
                <a:bodyPr/>
                <a:lstStyle/>
                <a:p>
                  <a:r>
                    <a:rPr lang="en-US">
                      <a:noFill/>
                    </a:rPr>
                    <a:t> </a:t>
                  </a:r>
                </a:p>
              </p:txBody>
            </p:sp>
          </mc:Fallback>
        </mc:AlternateContent>
        <p:cxnSp>
          <p:nvCxnSpPr>
            <p:cNvPr id="12" name="Conector recto de flecha 33"/>
            <p:cNvCxnSpPr>
              <a:stCxn id="11" idx="0"/>
              <a:endCxn id="118" idx="4"/>
            </p:cNvCxnSpPr>
            <p:nvPr/>
          </p:nvCxnSpPr>
          <p:spPr>
            <a:xfrm flipV="1">
              <a:off x="3742857" y="896677"/>
              <a:ext cx="0" cy="12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 name="Group 91"/>
            <p:cNvGrpSpPr/>
            <p:nvPr/>
          </p:nvGrpSpPr>
          <p:grpSpPr>
            <a:xfrm>
              <a:off x="3590457" y="1309300"/>
              <a:ext cx="304800" cy="304800"/>
              <a:chOff x="1080015" y="838201"/>
              <a:chExt cx="304800" cy="304800"/>
            </a:xfrm>
          </p:grpSpPr>
          <p:sp>
            <p:nvSpPr>
              <p:cNvPr id="115"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87"/>
              <p:cNvCxnSpPr>
                <a:stCxn id="115" idx="1"/>
                <a:endCxn id="115"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88"/>
              <p:cNvCxnSpPr>
                <a:stCxn id="115" idx="7"/>
                <a:endCxn id="115"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2"/>
                <p:cNvSpPr txBox="1"/>
                <p:nvPr/>
              </p:nvSpPr>
              <p:spPr>
                <a:xfrm>
                  <a:off x="3505200" y="1752600"/>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𝑛</m:t>
                            </m:r>
                          </m:e>
                          <m:sub>
                            <m:r>
                              <a:rPr lang="es-CO" sz="1200" b="0" i="1" smtClean="0">
                                <a:solidFill>
                                  <a:srgbClr val="000000"/>
                                </a:solidFill>
                                <a:latin typeface="Cambria Math" panose="02040503050406030204" pitchFamily="18" charset="0"/>
                                <a:cs typeface="Times New Roman"/>
                              </a:rPr>
                              <m:t>2</m:t>
                            </m:r>
                          </m:sub>
                        </m:sSub>
                      </m:oMath>
                    </m:oMathPara>
                  </a14:m>
                  <a:endParaRPr lang="en-US" sz="1200" dirty="0">
                    <a:latin typeface="Times New Roman"/>
                    <a:ea typeface="Times New Roman"/>
                  </a:endParaRPr>
                </a:p>
              </p:txBody>
            </p:sp>
          </mc:Choice>
          <mc:Fallback xmlns="">
            <p:sp>
              <p:nvSpPr>
                <p:cNvPr id="66" name="TextBox 12"/>
                <p:cNvSpPr txBox="1">
                  <a:spLocks noRot="1" noChangeAspect="1" noMove="1" noResize="1" noEditPoints="1" noAdjustHandles="1" noChangeArrowheads="1" noChangeShapeType="1" noTextEdit="1"/>
                </p:cNvSpPr>
                <p:nvPr/>
              </p:nvSpPr>
              <p:spPr>
                <a:xfrm>
                  <a:off x="3505200" y="1752600"/>
                  <a:ext cx="475314" cy="276999"/>
                </a:xfrm>
                <a:prstGeom prst="rect">
                  <a:avLst/>
                </a:prstGeom>
                <a:blipFill rotWithShape="1">
                  <a:blip r:embed="rId12"/>
                  <a:stretch>
                    <a:fillRect/>
                  </a:stretch>
                </a:blipFill>
              </p:spPr>
              <p:txBody>
                <a:bodyPr/>
                <a:lstStyle/>
                <a:p>
                  <a:r>
                    <a:rPr lang="en-US">
                      <a:noFill/>
                    </a:rPr>
                    <a:t> </a:t>
                  </a:r>
                </a:p>
              </p:txBody>
            </p:sp>
          </mc:Fallback>
        </mc:AlternateContent>
        <p:cxnSp>
          <p:nvCxnSpPr>
            <p:cNvPr id="15" name="Conector recto de flecha 66"/>
            <p:cNvCxnSpPr>
              <a:stCxn id="14" idx="0"/>
              <a:endCxn id="115" idx="4"/>
            </p:cNvCxnSpPr>
            <p:nvPr/>
          </p:nvCxnSpPr>
          <p:spPr>
            <a:xfrm flipV="1">
              <a:off x="3742857" y="1614100"/>
              <a:ext cx="0" cy="13850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6" name="Group 91"/>
            <p:cNvGrpSpPr/>
            <p:nvPr/>
          </p:nvGrpSpPr>
          <p:grpSpPr>
            <a:xfrm>
              <a:off x="3590457" y="2584091"/>
              <a:ext cx="304800" cy="304800"/>
              <a:chOff x="1080015" y="838201"/>
              <a:chExt cx="304800" cy="304800"/>
            </a:xfrm>
          </p:grpSpPr>
          <p:sp>
            <p:nvSpPr>
              <p:cNvPr id="112"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87"/>
              <p:cNvCxnSpPr>
                <a:stCxn id="112" idx="1"/>
                <a:endCxn id="112"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88"/>
              <p:cNvCxnSpPr>
                <a:stCxn id="112" idx="7"/>
                <a:endCxn id="112"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2"/>
                <p:cNvSpPr txBox="1"/>
                <p:nvPr/>
              </p:nvSpPr>
              <p:spPr>
                <a:xfrm>
                  <a:off x="3505200" y="2999601"/>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𝑛</m:t>
                            </m:r>
                          </m:e>
                          <m:sub>
                            <m:r>
                              <a:rPr lang="es-CO" sz="1200" i="1" smtClean="0">
                                <a:solidFill>
                                  <a:srgbClr val="000000"/>
                                </a:solidFill>
                                <a:latin typeface="Cambria Math"/>
                                <a:cs typeface="Times New Roman"/>
                              </a:rPr>
                              <m:t>2</m:t>
                            </m:r>
                            <m:r>
                              <a:rPr lang="es-CO" sz="1200" b="0" i="1" smtClean="0">
                                <a:solidFill>
                                  <a:srgbClr val="000000"/>
                                </a:solidFill>
                                <a:latin typeface="Cambria Math"/>
                                <a:cs typeface="Times New Roman"/>
                              </a:rPr>
                              <m:t>𝑡</m:t>
                            </m:r>
                            <m:r>
                              <a:rPr lang="es-CO" sz="1200" b="0" i="1" smtClean="0">
                                <a:solidFill>
                                  <a:srgbClr val="000000"/>
                                </a:solidFill>
                                <a:latin typeface="Cambria Math" panose="02040503050406030204" pitchFamily="18" charset="0"/>
                                <a:cs typeface="Times New Roman"/>
                              </a:rPr>
                              <m:t>−</m:t>
                            </m:r>
                            <m:r>
                              <a:rPr lang="es-CO" sz="1200" b="0" i="1" smtClean="0">
                                <a:solidFill>
                                  <a:srgbClr val="000000"/>
                                </a:solidFill>
                                <a:latin typeface="Cambria Math"/>
                                <a:cs typeface="Times New Roman"/>
                              </a:rPr>
                              <m:t>2</m:t>
                            </m:r>
                          </m:sub>
                        </m:sSub>
                      </m:oMath>
                    </m:oMathPara>
                  </a14:m>
                  <a:endParaRPr lang="en-US" sz="1200" dirty="0">
                    <a:latin typeface="Times New Roman"/>
                    <a:ea typeface="Times New Roman"/>
                  </a:endParaRPr>
                </a:p>
              </p:txBody>
            </p:sp>
          </mc:Choice>
          <mc:Fallback xmlns="">
            <p:sp>
              <p:nvSpPr>
                <p:cNvPr id="72" name="TextBox 12"/>
                <p:cNvSpPr txBox="1">
                  <a:spLocks noRot="1" noChangeAspect="1" noMove="1" noResize="1" noEditPoints="1" noAdjustHandles="1" noChangeArrowheads="1" noChangeShapeType="1" noTextEdit="1"/>
                </p:cNvSpPr>
                <p:nvPr/>
              </p:nvSpPr>
              <p:spPr>
                <a:xfrm>
                  <a:off x="3505200" y="2999601"/>
                  <a:ext cx="475314" cy="276999"/>
                </a:xfrm>
                <a:prstGeom prst="rect">
                  <a:avLst/>
                </a:prstGeom>
                <a:blipFill rotWithShape="1">
                  <a:blip r:embed="rId13"/>
                  <a:stretch>
                    <a:fillRect/>
                  </a:stretch>
                </a:blipFill>
              </p:spPr>
              <p:txBody>
                <a:bodyPr/>
                <a:lstStyle/>
                <a:p>
                  <a:r>
                    <a:rPr lang="en-US">
                      <a:noFill/>
                    </a:rPr>
                    <a:t> </a:t>
                  </a:r>
                </a:p>
              </p:txBody>
            </p:sp>
          </mc:Fallback>
        </mc:AlternateContent>
        <p:cxnSp>
          <p:nvCxnSpPr>
            <p:cNvPr id="18" name="Conector recto de flecha 72"/>
            <p:cNvCxnSpPr>
              <a:stCxn id="17" idx="0"/>
              <a:endCxn id="112" idx="4"/>
            </p:cNvCxnSpPr>
            <p:nvPr/>
          </p:nvCxnSpPr>
          <p:spPr>
            <a:xfrm flipV="1">
              <a:off x="3742857" y="2888891"/>
              <a:ext cx="0" cy="11071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 name="Group 91"/>
            <p:cNvGrpSpPr/>
            <p:nvPr/>
          </p:nvGrpSpPr>
          <p:grpSpPr>
            <a:xfrm>
              <a:off x="3590457" y="3415099"/>
              <a:ext cx="304800" cy="304800"/>
              <a:chOff x="1080015" y="838201"/>
              <a:chExt cx="304800" cy="304800"/>
            </a:xfrm>
          </p:grpSpPr>
          <p:sp>
            <p:nvSpPr>
              <p:cNvPr id="109"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87"/>
              <p:cNvCxnSpPr>
                <a:stCxn id="109" idx="1"/>
                <a:endCxn id="109"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88"/>
              <p:cNvCxnSpPr>
                <a:stCxn id="109" idx="7"/>
                <a:endCxn id="109"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2"/>
                <p:cNvSpPr txBox="1"/>
                <p:nvPr/>
              </p:nvSpPr>
              <p:spPr>
                <a:xfrm>
                  <a:off x="3505200" y="3837801"/>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𝑛</m:t>
                            </m:r>
                          </m:e>
                          <m:sub>
                            <m:r>
                              <a:rPr lang="es-CO" sz="1200" b="0" i="1" smtClean="0">
                                <a:solidFill>
                                  <a:srgbClr val="000000"/>
                                </a:solidFill>
                                <a:latin typeface="Cambria Math" panose="02040503050406030204" pitchFamily="18" charset="0"/>
                                <a:cs typeface="Times New Roman"/>
                              </a:rPr>
                              <m:t>2</m:t>
                            </m:r>
                            <m:r>
                              <a:rPr lang="es-CO" sz="1200" b="0" i="1" smtClean="0">
                                <a:solidFill>
                                  <a:srgbClr val="000000"/>
                                </a:solidFill>
                                <a:latin typeface="Cambria Math" panose="02040503050406030204" pitchFamily="18" charset="0"/>
                                <a:cs typeface="Times New Roman"/>
                              </a:rPr>
                              <m:t>𝑡</m:t>
                            </m:r>
                            <m:r>
                              <a:rPr lang="es-CO" sz="1200" b="0" i="1" smtClean="0">
                                <a:solidFill>
                                  <a:srgbClr val="000000"/>
                                </a:solidFill>
                                <a:latin typeface="Cambria Math" panose="02040503050406030204" pitchFamily="18" charset="0"/>
                                <a:cs typeface="Times New Roman"/>
                              </a:rPr>
                              <m:t>−1</m:t>
                            </m:r>
                          </m:sub>
                        </m:sSub>
                      </m:oMath>
                    </m:oMathPara>
                  </a14:m>
                  <a:endParaRPr lang="en-US" sz="1200" dirty="0">
                    <a:latin typeface="Times New Roman"/>
                    <a:ea typeface="Times New Roman"/>
                  </a:endParaRPr>
                </a:p>
              </p:txBody>
            </p:sp>
          </mc:Choice>
          <mc:Fallback xmlns="">
            <p:sp>
              <p:nvSpPr>
                <p:cNvPr id="78" name="TextBox 12"/>
                <p:cNvSpPr txBox="1">
                  <a:spLocks noRot="1" noChangeAspect="1" noMove="1" noResize="1" noEditPoints="1" noAdjustHandles="1" noChangeArrowheads="1" noChangeShapeType="1" noTextEdit="1"/>
                </p:cNvSpPr>
                <p:nvPr/>
              </p:nvSpPr>
              <p:spPr>
                <a:xfrm>
                  <a:off x="3505200" y="3837801"/>
                  <a:ext cx="475314" cy="276999"/>
                </a:xfrm>
                <a:prstGeom prst="rect">
                  <a:avLst/>
                </a:prstGeom>
                <a:blipFill rotWithShape="1">
                  <a:blip r:embed="rId14"/>
                  <a:stretch>
                    <a:fillRect/>
                  </a:stretch>
                </a:blipFill>
              </p:spPr>
              <p:txBody>
                <a:bodyPr/>
                <a:lstStyle/>
                <a:p>
                  <a:r>
                    <a:rPr lang="en-US">
                      <a:noFill/>
                    </a:rPr>
                    <a:t> </a:t>
                  </a:r>
                </a:p>
              </p:txBody>
            </p:sp>
          </mc:Fallback>
        </mc:AlternateContent>
        <p:cxnSp>
          <p:nvCxnSpPr>
            <p:cNvPr id="21" name="Conector recto de flecha 78"/>
            <p:cNvCxnSpPr>
              <a:stCxn id="20" idx="0"/>
              <a:endCxn id="109" idx="4"/>
            </p:cNvCxnSpPr>
            <p:nvPr/>
          </p:nvCxnSpPr>
          <p:spPr>
            <a:xfrm flipV="1">
              <a:off x="3742857" y="3719899"/>
              <a:ext cx="0" cy="11790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2" name="Group 91"/>
            <p:cNvGrpSpPr/>
            <p:nvPr/>
          </p:nvGrpSpPr>
          <p:grpSpPr>
            <a:xfrm>
              <a:off x="3590457" y="4191000"/>
              <a:ext cx="304800" cy="304800"/>
              <a:chOff x="1080015" y="838201"/>
              <a:chExt cx="304800" cy="304800"/>
            </a:xfrm>
          </p:grpSpPr>
          <p:sp>
            <p:nvSpPr>
              <p:cNvPr id="106"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87"/>
              <p:cNvCxnSpPr>
                <a:stCxn id="106" idx="1"/>
                <a:endCxn id="106"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88"/>
              <p:cNvCxnSpPr>
                <a:stCxn id="106" idx="7"/>
                <a:endCxn id="106"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TextBox 12"/>
                <p:cNvSpPr txBox="1"/>
                <p:nvPr/>
              </p:nvSpPr>
              <p:spPr>
                <a:xfrm>
                  <a:off x="3505200" y="4599801"/>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𝑚</m:t>
                            </m:r>
                          </m:e>
                          <m:sub>
                            <m:r>
                              <a:rPr lang="es-CO" sz="1200" b="0" i="1" smtClean="0">
                                <a:solidFill>
                                  <a:srgbClr val="000000"/>
                                </a:solidFill>
                                <a:latin typeface="Cambria Math" panose="02040503050406030204" pitchFamily="18" charset="0"/>
                                <a:cs typeface="Times New Roman"/>
                              </a:rPr>
                              <m:t>1</m:t>
                            </m:r>
                          </m:sub>
                        </m:sSub>
                      </m:oMath>
                    </m:oMathPara>
                  </a14:m>
                  <a:endParaRPr lang="en-US" sz="1200" dirty="0">
                    <a:latin typeface="Times New Roman"/>
                    <a:ea typeface="Times New Roman"/>
                  </a:endParaRPr>
                </a:p>
              </p:txBody>
            </p:sp>
          </mc:Choice>
          <mc:Fallback xmlns="">
            <p:sp>
              <p:nvSpPr>
                <p:cNvPr id="84" name="TextBox 12"/>
                <p:cNvSpPr txBox="1">
                  <a:spLocks noRot="1" noChangeAspect="1" noMove="1" noResize="1" noEditPoints="1" noAdjustHandles="1" noChangeArrowheads="1" noChangeShapeType="1" noTextEdit="1"/>
                </p:cNvSpPr>
                <p:nvPr/>
              </p:nvSpPr>
              <p:spPr>
                <a:xfrm>
                  <a:off x="3505200" y="4599801"/>
                  <a:ext cx="475314" cy="276999"/>
                </a:xfrm>
                <a:prstGeom prst="rect">
                  <a:avLst/>
                </a:prstGeom>
                <a:blipFill rotWithShape="1">
                  <a:blip r:embed="rId15"/>
                  <a:stretch>
                    <a:fillRect/>
                  </a:stretch>
                </a:blipFill>
              </p:spPr>
              <p:txBody>
                <a:bodyPr/>
                <a:lstStyle/>
                <a:p>
                  <a:r>
                    <a:rPr lang="en-US">
                      <a:noFill/>
                    </a:rPr>
                    <a:t> </a:t>
                  </a:r>
                </a:p>
              </p:txBody>
            </p:sp>
          </mc:Fallback>
        </mc:AlternateContent>
        <p:cxnSp>
          <p:nvCxnSpPr>
            <p:cNvPr id="24" name="Conector recto de flecha 84"/>
            <p:cNvCxnSpPr>
              <a:stCxn id="23" idx="0"/>
              <a:endCxn id="106" idx="4"/>
            </p:cNvCxnSpPr>
            <p:nvPr/>
          </p:nvCxnSpPr>
          <p:spPr>
            <a:xfrm flipV="1">
              <a:off x="3742857" y="4495800"/>
              <a:ext cx="0" cy="104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 91"/>
            <p:cNvGrpSpPr/>
            <p:nvPr/>
          </p:nvGrpSpPr>
          <p:grpSpPr>
            <a:xfrm>
              <a:off x="3590457" y="4876800"/>
              <a:ext cx="304800" cy="304800"/>
              <a:chOff x="1080015" y="838201"/>
              <a:chExt cx="304800" cy="304800"/>
            </a:xfrm>
          </p:grpSpPr>
          <p:sp>
            <p:nvSpPr>
              <p:cNvPr id="103"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87"/>
              <p:cNvCxnSpPr>
                <a:stCxn id="103" idx="1"/>
                <a:endCxn id="103"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88"/>
              <p:cNvCxnSpPr>
                <a:stCxn id="103" idx="7"/>
                <a:endCxn id="103"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12"/>
                <p:cNvSpPr txBox="1"/>
                <p:nvPr/>
              </p:nvSpPr>
              <p:spPr>
                <a:xfrm>
                  <a:off x="3505200" y="5347901"/>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𝑚</m:t>
                            </m:r>
                          </m:e>
                          <m:sub>
                            <m:r>
                              <a:rPr lang="es-CO" sz="1200" b="0" i="1" smtClean="0">
                                <a:solidFill>
                                  <a:srgbClr val="000000"/>
                                </a:solidFill>
                                <a:latin typeface="Cambria Math" panose="02040503050406030204" pitchFamily="18" charset="0"/>
                                <a:cs typeface="Times New Roman"/>
                              </a:rPr>
                              <m:t>2</m:t>
                            </m:r>
                          </m:sub>
                        </m:sSub>
                      </m:oMath>
                    </m:oMathPara>
                  </a14:m>
                  <a:endParaRPr lang="en-US" sz="1200" dirty="0">
                    <a:latin typeface="Times New Roman"/>
                    <a:ea typeface="Times New Roman"/>
                  </a:endParaRPr>
                </a:p>
              </p:txBody>
            </p:sp>
          </mc:Choice>
          <mc:Fallback xmlns="">
            <p:sp>
              <p:nvSpPr>
                <p:cNvPr id="90" name="TextBox 12"/>
                <p:cNvSpPr txBox="1">
                  <a:spLocks noRot="1" noChangeAspect="1" noMove="1" noResize="1" noEditPoints="1" noAdjustHandles="1" noChangeArrowheads="1" noChangeShapeType="1" noTextEdit="1"/>
                </p:cNvSpPr>
                <p:nvPr/>
              </p:nvSpPr>
              <p:spPr>
                <a:xfrm>
                  <a:off x="3505200" y="5347901"/>
                  <a:ext cx="475314" cy="276999"/>
                </a:xfrm>
                <a:prstGeom prst="rect">
                  <a:avLst/>
                </a:prstGeom>
                <a:blipFill rotWithShape="1">
                  <a:blip r:embed="rId16"/>
                  <a:stretch>
                    <a:fillRect/>
                  </a:stretch>
                </a:blipFill>
              </p:spPr>
              <p:txBody>
                <a:bodyPr/>
                <a:lstStyle/>
                <a:p>
                  <a:r>
                    <a:rPr lang="en-US">
                      <a:noFill/>
                    </a:rPr>
                    <a:t> </a:t>
                  </a:r>
                </a:p>
              </p:txBody>
            </p:sp>
          </mc:Fallback>
        </mc:AlternateContent>
        <p:cxnSp>
          <p:nvCxnSpPr>
            <p:cNvPr id="27" name="Conector recto de flecha 90"/>
            <p:cNvCxnSpPr>
              <a:stCxn id="26" idx="0"/>
              <a:endCxn id="103" idx="4"/>
            </p:cNvCxnSpPr>
            <p:nvPr/>
          </p:nvCxnSpPr>
          <p:spPr>
            <a:xfrm flipV="1">
              <a:off x="3742857" y="5181600"/>
              <a:ext cx="0" cy="16630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8" name="Group 91"/>
            <p:cNvGrpSpPr/>
            <p:nvPr/>
          </p:nvGrpSpPr>
          <p:grpSpPr>
            <a:xfrm>
              <a:off x="3590457" y="5914515"/>
              <a:ext cx="304800" cy="304800"/>
              <a:chOff x="1080015" y="838201"/>
              <a:chExt cx="304800" cy="304800"/>
            </a:xfrm>
          </p:grpSpPr>
          <p:sp>
            <p:nvSpPr>
              <p:cNvPr id="100"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87"/>
              <p:cNvCxnSpPr>
                <a:stCxn id="100" idx="1"/>
                <a:endCxn id="100"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88"/>
              <p:cNvCxnSpPr>
                <a:stCxn id="100" idx="7"/>
                <a:endCxn id="100"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12"/>
                <p:cNvSpPr txBox="1"/>
                <p:nvPr/>
              </p:nvSpPr>
              <p:spPr>
                <a:xfrm>
                  <a:off x="3505200" y="6323316"/>
                  <a:ext cx="47531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rgbClr val="000000"/>
                                </a:solidFill>
                                <a:latin typeface="Cambria Math"/>
                                <a:cs typeface="Times New Roman"/>
                              </a:rPr>
                            </m:ctrlPr>
                          </m:sSubPr>
                          <m:e>
                            <m:r>
                              <a:rPr lang="es-CO" sz="1200" b="0" i="1" smtClean="0">
                                <a:solidFill>
                                  <a:srgbClr val="000000"/>
                                </a:solidFill>
                                <a:latin typeface="Cambria Math" panose="02040503050406030204" pitchFamily="18" charset="0"/>
                                <a:cs typeface="Times New Roman"/>
                              </a:rPr>
                              <m:t>𝑚</m:t>
                            </m:r>
                          </m:e>
                          <m:sub>
                            <m:r>
                              <a:rPr lang="es-CO" sz="1200" i="1" smtClean="0">
                                <a:solidFill>
                                  <a:srgbClr val="000000"/>
                                </a:solidFill>
                                <a:latin typeface="Cambria Math"/>
                                <a:cs typeface="Times New Roman"/>
                              </a:rPr>
                              <m:t>𝑡</m:t>
                            </m:r>
                            <m:r>
                              <a:rPr lang="es-CO" sz="1200" b="0" i="1" smtClean="0">
                                <a:solidFill>
                                  <a:srgbClr val="000000"/>
                                </a:solidFill>
                                <a:latin typeface="Cambria Math" panose="02040503050406030204" pitchFamily="18" charset="0"/>
                                <a:cs typeface="Times New Roman"/>
                              </a:rPr>
                              <m:t>−1</m:t>
                            </m:r>
                          </m:sub>
                        </m:sSub>
                      </m:oMath>
                    </m:oMathPara>
                  </a14:m>
                  <a:endParaRPr lang="en-US" sz="1200" dirty="0">
                    <a:latin typeface="Times New Roman"/>
                    <a:ea typeface="Times New Roman"/>
                  </a:endParaRPr>
                </a:p>
              </p:txBody>
            </p:sp>
          </mc:Choice>
          <mc:Fallback xmlns="">
            <p:sp>
              <p:nvSpPr>
                <p:cNvPr id="96" name="TextBox 12"/>
                <p:cNvSpPr txBox="1">
                  <a:spLocks noRot="1" noChangeAspect="1" noMove="1" noResize="1" noEditPoints="1" noAdjustHandles="1" noChangeArrowheads="1" noChangeShapeType="1" noTextEdit="1"/>
                </p:cNvSpPr>
                <p:nvPr/>
              </p:nvSpPr>
              <p:spPr>
                <a:xfrm>
                  <a:off x="3505200" y="6323316"/>
                  <a:ext cx="475314" cy="276999"/>
                </a:xfrm>
                <a:prstGeom prst="rect">
                  <a:avLst/>
                </a:prstGeom>
                <a:blipFill rotWithShape="1">
                  <a:blip r:embed="rId17"/>
                  <a:stretch>
                    <a:fillRect/>
                  </a:stretch>
                </a:blipFill>
              </p:spPr>
              <p:txBody>
                <a:bodyPr/>
                <a:lstStyle/>
                <a:p>
                  <a:r>
                    <a:rPr lang="en-US">
                      <a:noFill/>
                    </a:rPr>
                    <a:t> </a:t>
                  </a:r>
                </a:p>
              </p:txBody>
            </p:sp>
          </mc:Fallback>
        </mc:AlternateContent>
        <p:cxnSp>
          <p:nvCxnSpPr>
            <p:cNvPr id="30" name="Conector recto de flecha 96"/>
            <p:cNvCxnSpPr>
              <a:stCxn id="29" idx="0"/>
              <a:endCxn id="100" idx="4"/>
            </p:cNvCxnSpPr>
            <p:nvPr/>
          </p:nvCxnSpPr>
          <p:spPr>
            <a:xfrm flipV="1">
              <a:off x="3742857" y="6219315"/>
              <a:ext cx="0" cy="10400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31" name="Group 37"/>
            <p:cNvGrpSpPr/>
            <p:nvPr/>
          </p:nvGrpSpPr>
          <p:grpSpPr>
            <a:xfrm>
              <a:off x="3733800" y="2164081"/>
              <a:ext cx="45719" cy="274319"/>
              <a:chOff x="3733800" y="2011681"/>
              <a:chExt cx="45719" cy="274319"/>
            </a:xfrm>
          </p:grpSpPr>
          <p:sp>
            <p:nvSpPr>
              <p:cNvPr id="97" name="Oval 59"/>
              <p:cNvSpPr/>
              <p:nvPr/>
            </p:nvSpPr>
            <p:spPr>
              <a:xfrm>
                <a:off x="3733800" y="20116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8" name="Oval 60"/>
              <p:cNvSpPr/>
              <p:nvPr/>
            </p:nvSpPr>
            <p:spPr>
              <a:xfrm>
                <a:off x="3733800" y="2113790"/>
                <a:ext cx="45719" cy="5029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Oval 61"/>
              <p:cNvSpPr/>
              <p:nvPr/>
            </p:nvSpPr>
            <p:spPr>
              <a:xfrm>
                <a:off x="3733800" y="22402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2" name="Oval 59"/>
            <p:cNvSpPr/>
            <p:nvPr/>
          </p:nvSpPr>
          <p:spPr>
            <a:xfrm>
              <a:off x="3733800" y="55930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Oval 60"/>
            <p:cNvSpPr/>
            <p:nvPr/>
          </p:nvSpPr>
          <p:spPr>
            <a:xfrm>
              <a:off x="3733800" y="5695190"/>
              <a:ext cx="45719" cy="5029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Oval 61"/>
            <p:cNvSpPr/>
            <p:nvPr/>
          </p:nvSpPr>
          <p:spPr>
            <a:xfrm>
              <a:off x="3733800" y="58216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5" name="CuadroTexto 111"/>
                <p:cNvSpPr txBox="1"/>
                <p:nvPr/>
              </p:nvSpPr>
              <p:spPr>
                <a:xfrm>
                  <a:off x="2362201" y="1323201"/>
                  <a:ext cx="644556" cy="276999"/>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a:rPr>
                            </m:ctrlPr>
                          </m:sSupPr>
                          <m:e>
                            <m:r>
                              <a:rPr lang="es-CO" b="0" i="1" smtClean="0">
                                <a:latin typeface="Cambria Math" panose="02040503050406030204" pitchFamily="18" charset="0"/>
                              </a:rPr>
                              <m:t>𝑥</m:t>
                            </m:r>
                          </m:e>
                          <m:sup>
                            <m:r>
                              <a:rPr lang="es-CO" b="0" i="1" smtClean="0">
                                <a:latin typeface="Cambria Math" panose="02040503050406030204" pitchFamily="18" charset="0"/>
                              </a:rPr>
                              <m:t>2</m:t>
                            </m:r>
                          </m:sup>
                        </m:sSup>
                      </m:oMath>
                    </m:oMathPara>
                  </a14:m>
                  <a:endParaRPr lang="es-CO" dirty="0"/>
                </a:p>
              </p:txBody>
            </p:sp>
          </mc:Choice>
          <mc:Fallback xmlns="">
            <p:sp>
              <p:nvSpPr>
                <p:cNvPr id="112" name="CuadroTexto 111"/>
                <p:cNvSpPr txBox="1">
                  <a:spLocks noRot="1" noChangeAspect="1" noMove="1" noResize="1" noEditPoints="1" noAdjustHandles="1" noChangeArrowheads="1" noChangeShapeType="1" noTextEdit="1"/>
                </p:cNvSpPr>
                <p:nvPr/>
              </p:nvSpPr>
              <p:spPr>
                <a:xfrm>
                  <a:off x="2362201" y="1323201"/>
                  <a:ext cx="644556" cy="276999"/>
                </a:xfrm>
                <a:prstGeom prst="rect">
                  <a:avLst/>
                </a:prstGeom>
                <a:blipFill rotWithShape="1">
                  <a:blip r:embed="rId18"/>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uadroTexto 113"/>
                <p:cNvSpPr txBox="1"/>
                <p:nvPr/>
              </p:nvSpPr>
              <p:spPr>
                <a:xfrm>
                  <a:off x="2362200" y="2597991"/>
                  <a:ext cx="644558" cy="276999"/>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a:rPr>
                            </m:ctrlPr>
                          </m:sSupPr>
                          <m:e>
                            <m:r>
                              <a:rPr lang="es-CO" b="0" i="1" smtClean="0">
                                <a:latin typeface="Cambria Math" panose="02040503050406030204" pitchFamily="18" charset="0"/>
                              </a:rPr>
                              <m:t>𝑥</m:t>
                            </m:r>
                          </m:e>
                          <m:sup>
                            <m:r>
                              <a:rPr lang="es-CO" i="1" smtClean="0">
                                <a:latin typeface="Cambria Math"/>
                              </a:rPr>
                              <m:t>2</m:t>
                            </m:r>
                            <m:r>
                              <a:rPr lang="es-CO" b="0" i="1" smtClean="0">
                                <a:latin typeface="Cambria Math"/>
                              </a:rPr>
                              <m:t>𝑡</m:t>
                            </m:r>
                            <m:r>
                              <a:rPr lang="es-CO" b="0" i="1" smtClean="0">
                                <a:latin typeface="Cambria Math" panose="02040503050406030204" pitchFamily="18" charset="0"/>
                              </a:rPr>
                              <m:t>−</m:t>
                            </m:r>
                            <m:r>
                              <a:rPr lang="es-CO" b="0" i="1" smtClean="0">
                                <a:latin typeface="Cambria Math"/>
                              </a:rPr>
                              <m:t>2</m:t>
                            </m:r>
                          </m:sup>
                        </m:sSup>
                      </m:oMath>
                    </m:oMathPara>
                  </a14:m>
                  <a:endParaRPr lang="es-CO" dirty="0"/>
                </a:p>
              </p:txBody>
            </p:sp>
          </mc:Choice>
          <mc:Fallback xmlns="">
            <p:sp>
              <p:nvSpPr>
                <p:cNvPr id="114" name="CuadroTexto 113"/>
                <p:cNvSpPr txBox="1">
                  <a:spLocks noRot="1" noChangeAspect="1" noMove="1" noResize="1" noEditPoints="1" noAdjustHandles="1" noChangeArrowheads="1" noChangeShapeType="1" noTextEdit="1"/>
                </p:cNvSpPr>
                <p:nvPr/>
              </p:nvSpPr>
              <p:spPr>
                <a:xfrm>
                  <a:off x="2362200" y="2597991"/>
                  <a:ext cx="644558" cy="276999"/>
                </a:xfrm>
                <a:prstGeom prst="rect">
                  <a:avLst/>
                </a:prstGeom>
                <a:blipFill rotWithShape="1">
                  <a:blip r:embed="rId19"/>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uadroTexto 115"/>
                <p:cNvSpPr txBox="1"/>
                <p:nvPr/>
              </p:nvSpPr>
              <p:spPr>
                <a:xfrm>
                  <a:off x="2362200" y="3429000"/>
                  <a:ext cx="644557" cy="276999"/>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a:rPr>
                            </m:ctrlPr>
                          </m:sSupPr>
                          <m:e>
                            <m:r>
                              <a:rPr lang="es-CO" b="0" i="1" smtClean="0">
                                <a:latin typeface="Cambria Math" panose="02040503050406030204" pitchFamily="18" charset="0"/>
                              </a:rPr>
                              <m:t>𝑥</m:t>
                            </m:r>
                          </m:e>
                          <m:sup>
                            <m:r>
                              <a:rPr lang="es-CO" b="0" i="1" smtClean="0">
                                <a:latin typeface="Cambria Math" panose="02040503050406030204" pitchFamily="18" charset="0"/>
                              </a:rPr>
                              <m:t>2</m:t>
                            </m:r>
                            <m:r>
                              <a:rPr lang="es-CO" b="0" i="1" smtClean="0">
                                <a:latin typeface="Cambria Math" panose="02040503050406030204" pitchFamily="18" charset="0"/>
                              </a:rPr>
                              <m:t>𝑡</m:t>
                            </m:r>
                            <m:r>
                              <a:rPr lang="es-CO" b="0" i="1" smtClean="0">
                                <a:latin typeface="Cambria Math" panose="02040503050406030204" pitchFamily="18" charset="0"/>
                              </a:rPr>
                              <m:t>−1</m:t>
                            </m:r>
                          </m:sup>
                        </m:sSup>
                      </m:oMath>
                    </m:oMathPara>
                  </a14:m>
                  <a:endParaRPr lang="es-CO" dirty="0"/>
                </a:p>
              </p:txBody>
            </p:sp>
          </mc:Choice>
          <mc:Fallback xmlns="">
            <p:sp>
              <p:nvSpPr>
                <p:cNvPr id="116" name="CuadroTexto 115"/>
                <p:cNvSpPr txBox="1">
                  <a:spLocks noRot="1" noChangeAspect="1" noMove="1" noResize="1" noEditPoints="1" noAdjustHandles="1" noChangeArrowheads="1" noChangeShapeType="1" noTextEdit="1"/>
                </p:cNvSpPr>
                <p:nvPr/>
              </p:nvSpPr>
              <p:spPr>
                <a:xfrm>
                  <a:off x="2362200" y="3429000"/>
                  <a:ext cx="644557" cy="276999"/>
                </a:xfrm>
                <a:prstGeom prst="rect">
                  <a:avLst/>
                </a:prstGeom>
                <a:blipFill rotWithShape="1">
                  <a:blip r:embed="rId20"/>
                  <a:stretch>
                    <a:fillRect t="-2128"/>
                  </a:stretch>
                </a:blipFill>
                <a:ln w="12700">
                  <a:solidFill>
                    <a:schemeClr val="tx1"/>
                  </a:solidFill>
                </a:ln>
              </p:spPr>
              <p:txBody>
                <a:bodyPr/>
                <a:lstStyle/>
                <a:p>
                  <a:r>
                    <a:rPr lang="en-US">
                      <a:noFill/>
                    </a:rPr>
                    <a:t> </a:t>
                  </a:r>
                </a:p>
              </p:txBody>
            </p:sp>
          </mc:Fallback>
        </mc:AlternateContent>
        <p:cxnSp>
          <p:nvCxnSpPr>
            <p:cNvPr id="38" name="Conector angular 117"/>
            <p:cNvCxnSpPr>
              <a:stCxn id="7" idx="3"/>
              <a:endCxn id="35" idx="1"/>
            </p:cNvCxnSpPr>
            <p:nvPr/>
          </p:nvCxnSpPr>
          <p:spPr>
            <a:xfrm>
              <a:off x="2057400" y="743621"/>
              <a:ext cx="304801" cy="718080"/>
            </a:xfrm>
            <a:prstGeom prst="bentConnector3">
              <a:avLst>
                <a:gd name="adj1" fmla="val 50000"/>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Conector angular 119"/>
            <p:cNvCxnSpPr>
              <a:endCxn id="36" idx="1"/>
            </p:cNvCxnSpPr>
            <p:nvPr/>
          </p:nvCxnSpPr>
          <p:spPr>
            <a:xfrm rot="16200000" flipH="1">
              <a:off x="1637613" y="2011904"/>
              <a:ext cx="1296776" cy="152398"/>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Conector angular 124"/>
            <p:cNvCxnSpPr>
              <a:endCxn id="37" idx="1"/>
            </p:cNvCxnSpPr>
            <p:nvPr/>
          </p:nvCxnSpPr>
          <p:spPr>
            <a:xfrm rot="16200000" flipH="1">
              <a:off x="1691126" y="2896426"/>
              <a:ext cx="1189748" cy="152400"/>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1" name="Conector recto de flecha 126"/>
            <p:cNvCxnSpPr>
              <a:stCxn id="35" idx="3"/>
              <a:endCxn id="115" idx="2"/>
            </p:cNvCxnSpPr>
            <p:nvPr/>
          </p:nvCxnSpPr>
          <p:spPr>
            <a:xfrm flipV="1">
              <a:off x="3006757" y="1461700"/>
              <a:ext cx="58370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2" name="Conector recto de flecha 128"/>
            <p:cNvCxnSpPr>
              <a:stCxn id="36" idx="3"/>
              <a:endCxn id="112" idx="2"/>
            </p:cNvCxnSpPr>
            <p:nvPr/>
          </p:nvCxnSpPr>
          <p:spPr>
            <a:xfrm>
              <a:off x="3006758" y="2736491"/>
              <a:ext cx="583699"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3" name="Conector recto de flecha 133"/>
            <p:cNvCxnSpPr>
              <a:stCxn id="37" idx="3"/>
              <a:endCxn id="109" idx="2"/>
            </p:cNvCxnSpPr>
            <p:nvPr/>
          </p:nvCxnSpPr>
          <p:spPr>
            <a:xfrm flipV="1">
              <a:off x="3006757" y="3567499"/>
              <a:ext cx="58370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Conector recto de flecha 135"/>
            <p:cNvCxnSpPr>
              <a:stCxn id="7" idx="3"/>
              <a:endCxn id="118" idx="2"/>
            </p:cNvCxnSpPr>
            <p:nvPr/>
          </p:nvCxnSpPr>
          <p:spPr>
            <a:xfrm>
              <a:off x="2057400" y="743621"/>
              <a:ext cx="1533057" cy="65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5" name="Conector angular 137"/>
            <p:cNvCxnSpPr>
              <a:endCxn id="106" idx="2"/>
            </p:cNvCxnSpPr>
            <p:nvPr/>
          </p:nvCxnSpPr>
          <p:spPr>
            <a:xfrm>
              <a:off x="2209800" y="3429000"/>
              <a:ext cx="1380657" cy="914400"/>
            </a:xfrm>
            <a:prstGeom prst="bentConnector3">
              <a:avLst>
                <a:gd name="adj1" fmla="val 113"/>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6" name="Conector angular 141"/>
            <p:cNvCxnSpPr>
              <a:endCxn id="103" idx="2"/>
            </p:cNvCxnSpPr>
            <p:nvPr/>
          </p:nvCxnSpPr>
          <p:spPr>
            <a:xfrm rot="16200000" flipH="1">
              <a:off x="1649777" y="3088519"/>
              <a:ext cx="3567501" cy="313860"/>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Conector angular 143"/>
            <p:cNvCxnSpPr>
              <a:endCxn id="100" idx="2"/>
            </p:cNvCxnSpPr>
            <p:nvPr/>
          </p:nvCxnSpPr>
          <p:spPr>
            <a:xfrm rot="16200000" flipH="1">
              <a:off x="1654016" y="4130473"/>
              <a:ext cx="3330425" cy="542457"/>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8" name="Rectángulo 144"/>
            <p:cNvSpPr/>
            <p:nvPr/>
          </p:nvSpPr>
          <p:spPr>
            <a:xfrm>
              <a:off x="4648200" y="2115440"/>
              <a:ext cx="304800" cy="780160"/>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ln w="3175">
                  <a:solidFill>
                    <a:schemeClr val="tx1"/>
                  </a:solidFill>
                </a:ln>
              </a:endParaRPr>
            </a:p>
          </p:txBody>
        </p:sp>
        <mc:AlternateContent xmlns:mc="http://schemas.openxmlformats.org/markup-compatibility/2006" xmlns:a14="http://schemas.microsoft.com/office/drawing/2010/main">
          <mc:Choice Requires="a14">
            <p:sp>
              <p:nvSpPr>
                <p:cNvPr id="49" name="CuadroTexto 145"/>
                <p:cNvSpPr txBox="1"/>
                <p:nvPr/>
              </p:nvSpPr>
              <p:spPr>
                <a:xfrm>
                  <a:off x="4663575" y="2390001"/>
                  <a:ext cx="2894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m:t>
                        </m:r>
                      </m:oMath>
                    </m:oMathPara>
                  </a14:m>
                  <a:endParaRPr lang="es-CO" dirty="0"/>
                </a:p>
              </p:txBody>
            </p:sp>
          </mc:Choice>
          <mc:Fallback xmlns="">
            <p:sp>
              <p:nvSpPr>
                <p:cNvPr id="146" name="CuadroTexto 145"/>
                <p:cNvSpPr txBox="1">
                  <a:spLocks noRot="1" noChangeAspect="1" noMove="1" noResize="1" noEditPoints="1" noAdjustHandles="1" noChangeArrowheads="1" noChangeShapeType="1" noTextEdit="1"/>
                </p:cNvSpPr>
                <p:nvPr/>
              </p:nvSpPr>
              <p:spPr>
                <a:xfrm>
                  <a:off x="4663575" y="2390001"/>
                  <a:ext cx="289424" cy="276999"/>
                </a:xfrm>
                <a:prstGeom prst="rect">
                  <a:avLst/>
                </a:prstGeom>
                <a:blipFill rotWithShape="1">
                  <a:blip r:embed="rId21"/>
                  <a:stretch>
                    <a:fillRect l="-14894" r="-191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uadroTexto 146"/>
                <p:cNvSpPr txBox="1"/>
                <p:nvPr/>
              </p:nvSpPr>
              <p:spPr>
                <a:xfrm>
                  <a:off x="4659714" y="1524000"/>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𝑛</m:t>
                            </m:r>
                          </m:e>
                          <m:sub>
                            <m:r>
                              <a:rPr lang="es-CO" b="0" i="1" smtClean="0">
                                <a:latin typeface="Cambria Math" panose="02040503050406030204" pitchFamily="18" charset="0"/>
                              </a:rPr>
                              <m:t>0</m:t>
                            </m:r>
                          </m:sub>
                        </m:sSub>
                      </m:oMath>
                    </m:oMathPara>
                  </a14:m>
                  <a:endParaRPr lang="es-CO" dirty="0"/>
                </a:p>
              </p:txBody>
            </p:sp>
          </mc:Choice>
          <mc:Fallback xmlns="">
            <p:sp>
              <p:nvSpPr>
                <p:cNvPr id="147" name="CuadroTexto 146"/>
                <p:cNvSpPr txBox="1">
                  <a:spLocks noRot="1" noChangeAspect="1" noMove="1" noResize="1" noEditPoints="1" noAdjustHandles="1" noChangeArrowheads="1" noChangeShapeType="1" noTextEdit="1"/>
                </p:cNvSpPr>
                <p:nvPr/>
              </p:nvSpPr>
              <p:spPr>
                <a:xfrm>
                  <a:off x="4659714" y="1524000"/>
                  <a:ext cx="293285" cy="276999"/>
                </a:xfrm>
                <a:prstGeom prst="rect">
                  <a:avLst/>
                </a:prstGeom>
                <a:blipFill rotWithShape="1">
                  <a:blip r:embed="rId22"/>
                  <a:stretch>
                    <a:fillRect l="-10417" r="-8333" b="-15556"/>
                  </a:stretch>
                </a:blipFill>
              </p:spPr>
              <p:txBody>
                <a:bodyPr/>
                <a:lstStyle/>
                <a:p>
                  <a:r>
                    <a:rPr lang="en-US">
                      <a:noFill/>
                    </a:rPr>
                    <a:t> </a:t>
                  </a:r>
                </a:p>
              </p:txBody>
            </p:sp>
          </mc:Fallback>
        </mc:AlternateContent>
        <p:cxnSp>
          <p:nvCxnSpPr>
            <p:cNvPr id="51" name="Conector recto de flecha 148"/>
            <p:cNvCxnSpPr>
              <a:stCxn id="50" idx="2"/>
              <a:endCxn id="48" idx="0"/>
            </p:cNvCxnSpPr>
            <p:nvPr/>
          </p:nvCxnSpPr>
          <p:spPr>
            <a:xfrm flipH="1">
              <a:off x="4800600" y="1800999"/>
              <a:ext cx="5757" cy="31444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2" name="Conector angular 161"/>
            <p:cNvCxnSpPr>
              <a:stCxn id="115" idx="6"/>
              <a:endCxn id="48" idx="1"/>
            </p:cNvCxnSpPr>
            <p:nvPr/>
          </p:nvCxnSpPr>
          <p:spPr>
            <a:xfrm>
              <a:off x="3895257" y="1461700"/>
              <a:ext cx="752943" cy="1043820"/>
            </a:xfrm>
            <a:prstGeom prst="bentConnector3">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3" name="Conector angular 165"/>
            <p:cNvCxnSpPr>
              <a:stCxn id="109" idx="6"/>
              <a:endCxn id="48" idx="2"/>
            </p:cNvCxnSpPr>
            <p:nvPr/>
          </p:nvCxnSpPr>
          <p:spPr>
            <a:xfrm flipV="1">
              <a:off x="3895257" y="2895600"/>
              <a:ext cx="905343" cy="671899"/>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4" name="Conector recto 176"/>
            <p:cNvCxnSpPr>
              <a:stCxn id="118" idx="6"/>
            </p:cNvCxnSpPr>
            <p:nvPr/>
          </p:nvCxnSpPr>
          <p:spPr>
            <a:xfrm>
              <a:off x="3895257" y="744277"/>
              <a:ext cx="44814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5" name="Conector recto 180"/>
            <p:cNvCxnSpPr/>
            <p:nvPr/>
          </p:nvCxnSpPr>
          <p:spPr>
            <a:xfrm>
              <a:off x="4343400" y="744277"/>
              <a:ext cx="0" cy="146552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6" name="Conector recto de flecha 182"/>
            <p:cNvCxnSpPr/>
            <p:nvPr/>
          </p:nvCxnSpPr>
          <p:spPr>
            <a:xfrm>
              <a:off x="4343400" y="2209800"/>
              <a:ext cx="3163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184"/>
            <p:cNvSpPr/>
            <p:nvPr/>
          </p:nvSpPr>
          <p:spPr>
            <a:xfrm>
              <a:off x="4724400" y="4934840"/>
              <a:ext cx="304800" cy="780160"/>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a:ln w="3175">
                  <a:solidFill>
                    <a:schemeClr val="tx1"/>
                  </a:solidFill>
                </a:ln>
              </a:endParaRPr>
            </a:p>
          </p:txBody>
        </p:sp>
        <mc:AlternateContent xmlns:mc="http://schemas.openxmlformats.org/markup-compatibility/2006" xmlns:a14="http://schemas.microsoft.com/office/drawing/2010/main">
          <mc:Choice Requires="a14">
            <p:sp>
              <p:nvSpPr>
                <p:cNvPr id="58" name="CuadroTexto 185"/>
                <p:cNvSpPr txBox="1"/>
                <p:nvPr/>
              </p:nvSpPr>
              <p:spPr>
                <a:xfrm>
                  <a:off x="4739775" y="5209401"/>
                  <a:ext cx="2894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rPr>
                          <m:t>∑</m:t>
                        </m:r>
                      </m:oMath>
                    </m:oMathPara>
                  </a14:m>
                  <a:endParaRPr lang="es-CO" dirty="0"/>
                </a:p>
              </p:txBody>
            </p:sp>
          </mc:Choice>
          <mc:Fallback xmlns="">
            <p:sp>
              <p:nvSpPr>
                <p:cNvPr id="186" name="CuadroTexto 185"/>
                <p:cNvSpPr txBox="1">
                  <a:spLocks noRot="1" noChangeAspect="1" noMove="1" noResize="1" noEditPoints="1" noAdjustHandles="1" noChangeArrowheads="1" noChangeShapeType="1" noTextEdit="1"/>
                </p:cNvSpPr>
                <p:nvPr/>
              </p:nvSpPr>
              <p:spPr>
                <a:xfrm>
                  <a:off x="4739775" y="5209401"/>
                  <a:ext cx="289424" cy="276999"/>
                </a:xfrm>
                <a:prstGeom prst="rect">
                  <a:avLst/>
                </a:prstGeom>
                <a:blipFill rotWithShape="1">
                  <a:blip r:embed="rId23"/>
                  <a:stretch>
                    <a:fillRect l="-17021" t="-2222" r="-1702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uadroTexto 186"/>
                <p:cNvSpPr txBox="1"/>
                <p:nvPr/>
              </p:nvSpPr>
              <p:spPr>
                <a:xfrm>
                  <a:off x="4707387" y="4357300"/>
                  <a:ext cx="354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𝑚</m:t>
                            </m:r>
                          </m:e>
                          <m:sub>
                            <m:r>
                              <a:rPr lang="es-CO" b="0" i="1" smtClean="0">
                                <a:latin typeface="Cambria Math" panose="02040503050406030204" pitchFamily="18" charset="0"/>
                              </a:rPr>
                              <m:t>0</m:t>
                            </m:r>
                          </m:sub>
                        </m:sSub>
                      </m:oMath>
                    </m:oMathPara>
                  </a14:m>
                  <a:endParaRPr lang="es-CO" dirty="0"/>
                </a:p>
              </p:txBody>
            </p:sp>
          </mc:Choice>
          <mc:Fallback xmlns="">
            <p:sp>
              <p:nvSpPr>
                <p:cNvPr id="187" name="CuadroTexto 186"/>
                <p:cNvSpPr txBox="1">
                  <a:spLocks noRot="1" noChangeAspect="1" noMove="1" noResize="1" noEditPoints="1" noAdjustHandles="1" noChangeArrowheads="1" noChangeShapeType="1" noTextEdit="1"/>
                </p:cNvSpPr>
                <p:nvPr/>
              </p:nvSpPr>
              <p:spPr>
                <a:xfrm>
                  <a:off x="4707387" y="4357300"/>
                  <a:ext cx="354200" cy="276999"/>
                </a:xfrm>
                <a:prstGeom prst="rect">
                  <a:avLst/>
                </a:prstGeom>
                <a:blipFill rotWithShape="1">
                  <a:blip r:embed="rId24"/>
                  <a:stretch>
                    <a:fillRect l="-6897" r="-8621" b="-15556"/>
                  </a:stretch>
                </a:blipFill>
              </p:spPr>
              <p:txBody>
                <a:bodyPr/>
                <a:lstStyle/>
                <a:p>
                  <a:r>
                    <a:rPr lang="en-US">
                      <a:noFill/>
                    </a:rPr>
                    <a:t> </a:t>
                  </a:r>
                </a:p>
              </p:txBody>
            </p:sp>
          </mc:Fallback>
        </mc:AlternateContent>
        <p:cxnSp>
          <p:nvCxnSpPr>
            <p:cNvPr id="60" name="Conector recto de flecha 187"/>
            <p:cNvCxnSpPr>
              <a:stCxn id="59" idx="2"/>
              <a:endCxn id="57" idx="0"/>
            </p:cNvCxnSpPr>
            <p:nvPr/>
          </p:nvCxnSpPr>
          <p:spPr>
            <a:xfrm flipH="1">
              <a:off x="4876800" y="4634299"/>
              <a:ext cx="7687" cy="30054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1" name="Conector angular 190"/>
            <p:cNvCxnSpPr>
              <a:stCxn id="106" idx="6"/>
            </p:cNvCxnSpPr>
            <p:nvPr/>
          </p:nvCxnSpPr>
          <p:spPr>
            <a:xfrm>
              <a:off x="3895257" y="4343400"/>
              <a:ext cx="829143" cy="793563"/>
            </a:xfrm>
            <a:prstGeom prst="bentConnector3">
              <a:avLst>
                <a:gd name="adj1" fmla="val 73044"/>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2" name="Conector angular 192"/>
            <p:cNvCxnSpPr>
              <a:stCxn id="103" idx="6"/>
              <a:endCxn id="57" idx="1"/>
            </p:cNvCxnSpPr>
            <p:nvPr/>
          </p:nvCxnSpPr>
          <p:spPr>
            <a:xfrm>
              <a:off x="3895257" y="5029200"/>
              <a:ext cx="829143" cy="295720"/>
            </a:xfrm>
            <a:prstGeom prst="bentConnector3">
              <a:avLst>
                <a:gd name="adj1" fmla="val 50000"/>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3" name="Conector angular 195"/>
            <p:cNvCxnSpPr>
              <a:stCxn id="100" idx="6"/>
            </p:cNvCxnSpPr>
            <p:nvPr/>
          </p:nvCxnSpPr>
          <p:spPr>
            <a:xfrm flipV="1">
              <a:off x="3895257" y="5486400"/>
              <a:ext cx="844518" cy="580515"/>
            </a:xfrm>
            <a:prstGeom prst="bentConnector3">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CuadroTexto 197"/>
                <p:cNvSpPr txBox="1"/>
                <p:nvPr/>
              </p:nvSpPr>
              <p:spPr>
                <a:xfrm>
                  <a:off x="5181600" y="5184733"/>
                  <a:ext cx="457200" cy="276999"/>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a:rPr>
                            </m:ctrlPr>
                          </m:sSupPr>
                          <m:e>
                            <m:r>
                              <a:rPr lang="es-CO" b="0" i="1" smtClean="0">
                                <a:latin typeface="Cambria Math" panose="02040503050406030204" pitchFamily="18" charset="0"/>
                              </a:rPr>
                              <m:t>𝑥</m:t>
                            </m:r>
                          </m:e>
                          <m:sup>
                            <m:r>
                              <a:rPr lang="es-CO" b="0" i="1" smtClean="0">
                                <a:latin typeface="Cambria Math" panose="02040503050406030204" pitchFamily="18" charset="0"/>
                              </a:rPr>
                              <m:t>−1</m:t>
                            </m:r>
                          </m:sup>
                        </m:sSup>
                      </m:oMath>
                    </m:oMathPara>
                  </a14:m>
                  <a:endParaRPr lang="es-CO" dirty="0"/>
                </a:p>
              </p:txBody>
            </p:sp>
          </mc:Choice>
          <mc:Fallback xmlns="">
            <p:sp>
              <p:nvSpPr>
                <p:cNvPr id="198" name="CuadroTexto 197"/>
                <p:cNvSpPr txBox="1">
                  <a:spLocks noRot="1" noChangeAspect="1" noMove="1" noResize="1" noEditPoints="1" noAdjustHandles="1" noChangeArrowheads="1" noChangeShapeType="1" noTextEdit="1"/>
                </p:cNvSpPr>
                <p:nvPr/>
              </p:nvSpPr>
              <p:spPr>
                <a:xfrm>
                  <a:off x="5181600" y="5184733"/>
                  <a:ext cx="457200" cy="276999"/>
                </a:xfrm>
                <a:prstGeom prst="rect">
                  <a:avLst/>
                </a:prstGeom>
                <a:blipFill rotWithShape="1">
                  <a:blip r:embed="rId25"/>
                  <a:stretch>
                    <a:fillRect t="-2128"/>
                  </a:stretch>
                </a:blipFill>
                <a:ln w="12700">
                  <a:solidFill>
                    <a:schemeClr val="tx1"/>
                  </a:solidFill>
                </a:ln>
              </p:spPr>
              <p:txBody>
                <a:bodyPr/>
                <a:lstStyle/>
                <a:p>
                  <a:r>
                    <a:rPr lang="en-US">
                      <a:noFill/>
                    </a:rPr>
                    <a:t> </a:t>
                  </a:r>
                </a:p>
              </p:txBody>
            </p:sp>
          </mc:Fallback>
        </mc:AlternateContent>
        <p:cxnSp>
          <p:nvCxnSpPr>
            <p:cNvPr id="65" name="Conector recto de flecha 199"/>
            <p:cNvCxnSpPr>
              <a:stCxn id="57" idx="3"/>
              <a:endCxn id="64" idx="1"/>
            </p:cNvCxnSpPr>
            <p:nvPr/>
          </p:nvCxnSpPr>
          <p:spPr>
            <a:xfrm flipV="1">
              <a:off x="5029200" y="5323233"/>
              <a:ext cx="152400" cy="1687"/>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66" name="Group 91"/>
            <p:cNvGrpSpPr/>
            <p:nvPr/>
          </p:nvGrpSpPr>
          <p:grpSpPr>
            <a:xfrm>
              <a:off x="5533162" y="2946654"/>
              <a:ext cx="304800" cy="304800"/>
              <a:chOff x="1080015" y="838201"/>
              <a:chExt cx="304800" cy="304800"/>
            </a:xfrm>
          </p:grpSpPr>
          <p:sp>
            <p:nvSpPr>
              <p:cNvPr id="94" name="Oval 85"/>
              <p:cNvSpPr/>
              <p:nvPr/>
            </p:nvSpPr>
            <p:spPr>
              <a:xfrm>
                <a:off x="1080015" y="838201"/>
                <a:ext cx="304800" cy="3048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87"/>
              <p:cNvCxnSpPr>
                <a:stCxn id="94" idx="1"/>
                <a:endCxn id="94" idx="5"/>
              </p:cNvCxnSpPr>
              <p:nvPr/>
            </p:nvCxnSpPr>
            <p:spPr>
              <a:xfrm>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88"/>
              <p:cNvCxnSpPr>
                <a:stCxn id="94" idx="7"/>
                <a:endCxn id="94" idx="3"/>
              </p:cNvCxnSpPr>
              <p:nvPr/>
            </p:nvCxnSpPr>
            <p:spPr>
              <a:xfrm flipH="1">
                <a:off x="1124652" y="882838"/>
                <a:ext cx="215526" cy="2155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 name="Conector angular 205"/>
            <p:cNvCxnSpPr>
              <a:stCxn id="64" idx="3"/>
              <a:endCxn id="94" idx="4"/>
            </p:cNvCxnSpPr>
            <p:nvPr/>
          </p:nvCxnSpPr>
          <p:spPr>
            <a:xfrm flipV="1">
              <a:off x="5638800" y="3251454"/>
              <a:ext cx="46762" cy="2071779"/>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8" name="Conector angular 207"/>
            <p:cNvCxnSpPr>
              <a:stCxn id="49" idx="3"/>
              <a:endCxn id="94" idx="0"/>
            </p:cNvCxnSpPr>
            <p:nvPr/>
          </p:nvCxnSpPr>
          <p:spPr>
            <a:xfrm>
              <a:off x="4952999" y="2528501"/>
              <a:ext cx="732563" cy="418153"/>
            </a:xfrm>
            <a:prstGeom prst="bentConnector2">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232"/>
                <p:cNvSpPr txBox="1"/>
                <p:nvPr/>
              </p:nvSpPr>
              <p:spPr>
                <a:xfrm>
                  <a:off x="6133171" y="2950302"/>
                  <a:ext cx="33534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O" sz="1200" b="0" i="1" smtClean="0">
                            <a:latin typeface="Cambria Math"/>
                          </a:rPr>
                          <m:t>+</m:t>
                        </m:r>
                      </m:oMath>
                    </m:oMathPara>
                  </a14:m>
                  <a:endParaRPr lang="en-US" sz="1200" dirty="0"/>
                </a:p>
              </p:txBody>
            </p:sp>
          </mc:Choice>
          <mc:Fallback xmlns="">
            <p:sp>
              <p:nvSpPr>
                <p:cNvPr id="209" name="TextBox 232"/>
                <p:cNvSpPr txBox="1">
                  <a:spLocks noRot="1" noChangeAspect="1" noMove="1" noResize="1" noEditPoints="1" noAdjustHandles="1" noChangeArrowheads="1" noChangeShapeType="1" noTextEdit="1"/>
                </p:cNvSpPr>
                <p:nvPr/>
              </p:nvSpPr>
              <p:spPr>
                <a:xfrm>
                  <a:off x="6133171" y="2950302"/>
                  <a:ext cx="335348" cy="276999"/>
                </a:xfrm>
                <a:prstGeom prst="rect">
                  <a:avLst/>
                </a:prstGeom>
                <a:blipFill rotWithShape="1">
                  <a:blip r:embed="rId26"/>
                  <a:stretch>
                    <a:fillRect/>
                  </a:stretch>
                </a:blipFill>
              </p:spPr>
              <p:txBody>
                <a:bodyPr/>
                <a:lstStyle/>
                <a:p>
                  <a:r>
                    <a:rPr lang="en-US">
                      <a:noFill/>
                    </a:rPr>
                    <a:t> </a:t>
                  </a:r>
                </a:p>
              </p:txBody>
            </p:sp>
          </mc:Fallback>
        </mc:AlternateContent>
        <p:cxnSp>
          <p:nvCxnSpPr>
            <p:cNvPr id="70" name="Conector recto de flecha 211"/>
            <p:cNvCxnSpPr>
              <a:stCxn id="94" idx="6"/>
              <a:endCxn id="4" idx="2"/>
            </p:cNvCxnSpPr>
            <p:nvPr/>
          </p:nvCxnSpPr>
          <p:spPr>
            <a:xfrm>
              <a:off x="5837962" y="3099054"/>
              <a:ext cx="295209" cy="228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CuadroTexto 212"/>
                <p:cNvSpPr txBox="1"/>
                <p:nvPr/>
              </p:nvSpPr>
              <p:spPr>
                <a:xfrm>
                  <a:off x="6197740" y="3589391"/>
                  <a:ext cx="206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a:rPr>
                          <m:t>𝐸</m:t>
                        </m:r>
                      </m:oMath>
                    </m:oMathPara>
                  </a14:m>
                  <a:endParaRPr lang="es-CO" dirty="0"/>
                </a:p>
              </p:txBody>
            </p:sp>
          </mc:Choice>
          <mc:Fallback xmlns="">
            <p:sp>
              <p:nvSpPr>
                <p:cNvPr id="213" name="CuadroTexto 212"/>
                <p:cNvSpPr txBox="1">
                  <a:spLocks noRot="1" noChangeAspect="1" noMove="1" noResize="1" noEditPoints="1" noAdjustHandles="1" noChangeArrowheads="1" noChangeShapeType="1" noTextEdit="1"/>
                </p:cNvSpPr>
                <p:nvPr/>
              </p:nvSpPr>
              <p:spPr>
                <a:xfrm>
                  <a:off x="6197740" y="3589391"/>
                  <a:ext cx="206210" cy="276999"/>
                </a:xfrm>
                <a:prstGeom prst="rect">
                  <a:avLst/>
                </a:prstGeom>
                <a:blipFill rotWithShape="1">
                  <a:blip r:embed="rId27"/>
                  <a:stretch>
                    <a:fillRect l="-29412" r="-2058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uadroTexto 213"/>
                <p:cNvSpPr txBox="1"/>
                <p:nvPr/>
              </p:nvSpPr>
              <p:spPr>
                <a:xfrm>
                  <a:off x="6751827" y="2962840"/>
                  <a:ext cx="179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a:rPr>
                          <m:t>𝑆</m:t>
                        </m:r>
                      </m:oMath>
                    </m:oMathPara>
                  </a14:m>
                  <a:endParaRPr lang="es-CO" dirty="0"/>
                </a:p>
              </p:txBody>
            </p:sp>
          </mc:Choice>
          <mc:Fallback xmlns="">
            <p:sp>
              <p:nvSpPr>
                <p:cNvPr id="214" name="CuadroTexto 213"/>
                <p:cNvSpPr txBox="1">
                  <a:spLocks noRot="1" noChangeAspect="1" noMove="1" noResize="1" noEditPoints="1" noAdjustHandles="1" noChangeArrowheads="1" noChangeShapeType="1" noTextEdit="1"/>
                </p:cNvSpPr>
                <p:nvPr/>
              </p:nvSpPr>
              <p:spPr>
                <a:xfrm>
                  <a:off x="6751827" y="2962840"/>
                  <a:ext cx="179216" cy="276999"/>
                </a:xfrm>
                <a:prstGeom prst="rect">
                  <a:avLst/>
                </a:prstGeom>
                <a:blipFill rotWithShape="1">
                  <a:blip r:embed="rId28"/>
                  <a:stretch>
                    <a:fillRect l="-34483" r="-27586" b="-8889"/>
                  </a:stretch>
                </a:blipFill>
              </p:spPr>
              <p:txBody>
                <a:bodyPr/>
                <a:lstStyle/>
                <a:p>
                  <a:r>
                    <a:rPr lang="en-US">
                      <a:noFill/>
                    </a:rPr>
                    <a:t> </a:t>
                  </a:r>
                </a:p>
              </p:txBody>
            </p:sp>
          </mc:Fallback>
        </mc:AlternateContent>
        <p:cxnSp>
          <p:nvCxnSpPr>
            <p:cNvPr id="73" name="Conector recto de flecha 215"/>
            <p:cNvCxnSpPr>
              <a:stCxn id="71" idx="0"/>
              <a:endCxn id="4" idx="4"/>
            </p:cNvCxnSpPr>
            <p:nvPr/>
          </p:nvCxnSpPr>
          <p:spPr>
            <a:xfrm flipV="1">
              <a:off x="6300845" y="3266266"/>
              <a:ext cx="0" cy="32312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4" name="Conector recto de flecha 217"/>
            <p:cNvCxnSpPr>
              <a:stCxn id="4" idx="6"/>
              <a:endCxn id="72" idx="1"/>
            </p:cNvCxnSpPr>
            <p:nvPr/>
          </p:nvCxnSpPr>
          <p:spPr>
            <a:xfrm>
              <a:off x="6468519" y="3101340"/>
              <a:ext cx="283308"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5" name="Rectángulo 218"/>
            <p:cNvSpPr/>
            <p:nvPr/>
          </p:nvSpPr>
          <p:spPr>
            <a:xfrm>
              <a:off x="733003" y="2362200"/>
              <a:ext cx="533400" cy="48926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100" dirty="0" err="1" smtClean="0"/>
                <a:t>Bin</a:t>
              </a:r>
              <a:r>
                <a:rPr lang="es-CO" sz="1100" dirty="0" smtClean="0"/>
                <a:t> </a:t>
              </a:r>
              <a:r>
                <a:rPr lang="es-CO" sz="1100" dirty="0"/>
                <a:t>a</a:t>
              </a:r>
              <a:r>
                <a:rPr lang="es-CO" sz="1100" dirty="0" smtClean="0"/>
                <a:t> alfa</a:t>
              </a:r>
              <a:endParaRPr lang="es-CO" sz="1100" dirty="0"/>
            </a:p>
          </p:txBody>
        </p:sp>
        <mc:AlternateContent xmlns:mc="http://schemas.openxmlformats.org/markup-compatibility/2006" xmlns:a14="http://schemas.microsoft.com/office/drawing/2010/main">
          <mc:Choice Requires="a14">
            <p:sp>
              <p:nvSpPr>
                <p:cNvPr id="76" name="CuadroTexto 221"/>
                <p:cNvSpPr txBox="1"/>
                <p:nvPr/>
              </p:nvSpPr>
              <p:spPr>
                <a:xfrm>
                  <a:off x="182324" y="2460578"/>
                  <a:ext cx="2726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𝑏</m:t>
                            </m:r>
                          </m:e>
                          <m:sub>
                            <m:r>
                              <a:rPr lang="es-CO" b="0" i="1" smtClean="0">
                                <a:latin typeface="Cambria Math" panose="02040503050406030204" pitchFamily="18" charset="0"/>
                              </a:rPr>
                              <m:t>1</m:t>
                            </m:r>
                          </m:sub>
                        </m:sSub>
                      </m:oMath>
                    </m:oMathPara>
                  </a14:m>
                  <a:endParaRPr lang="es-CO" dirty="0"/>
                </a:p>
              </p:txBody>
            </p:sp>
          </mc:Choice>
          <mc:Fallback xmlns="">
            <p:sp>
              <p:nvSpPr>
                <p:cNvPr id="222" name="CuadroTexto 221"/>
                <p:cNvSpPr txBox="1">
                  <a:spLocks noRot="1" noChangeAspect="1" noMove="1" noResize="1" noEditPoints="1" noAdjustHandles="1" noChangeArrowheads="1" noChangeShapeType="1" noTextEdit="1"/>
                </p:cNvSpPr>
                <p:nvPr/>
              </p:nvSpPr>
              <p:spPr>
                <a:xfrm>
                  <a:off x="182324" y="2460578"/>
                  <a:ext cx="272639" cy="276999"/>
                </a:xfrm>
                <a:prstGeom prst="rect">
                  <a:avLst/>
                </a:prstGeom>
                <a:blipFill rotWithShape="1">
                  <a:blip r:embed="rId29"/>
                  <a:stretch>
                    <a:fillRect l="-22222" r="-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uadroTexto 222"/>
                <p:cNvSpPr txBox="1"/>
                <p:nvPr/>
              </p:nvSpPr>
              <p:spPr>
                <a:xfrm>
                  <a:off x="1581599" y="2460577"/>
                  <a:ext cx="353943"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𝑝</m:t>
                            </m:r>
                          </m:e>
                          <m:sub>
                            <m:sSub>
                              <m:sSubPr>
                                <m:ctrlPr>
                                  <a:rPr lang="es-CO" i="1" smtClean="0">
                                    <a:latin typeface="Cambria Math"/>
                                  </a:rPr>
                                </m:ctrlPr>
                              </m:sSubPr>
                              <m:e>
                                <m:r>
                                  <a:rPr lang="es-CO" b="0" i="1" smtClean="0">
                                    <a:latin typeface="Cambria Math" panose="02040503050406030204" pitchFamily="18" charset="0"/>
                                  </a:rPr>
                                  <m:t>𝑒</m:t>
                                </m:r>
                              </m:e>
                              <m:sub>
                                <m:r>
                                  <a:rPr lang="es-CO" b="0" i="1" smtClean="0">
                                    <a:latin typeface="Cambria Math" panose="02040503050406030204" pitchFamily="18" charset="0"/>
                                  </a:rPr>
                                  <m:t>1</m:t>
                                </m:r>
                              </m:sub>
                            </m:sSub>
                          </m:sub>
                        </m:sSub>
                      </m:oMath>
                    </m:oMathPara>
                  </a14:m>
                  <a:endParaRPr lang="es-CO" dirty="0"/>
                </a:p>
              </p:txBody>
            </p:sp>
          </mc:Choice>
          <mc:Fallback xmlns="">
            <p:sp>
              <p:nvSpPr>
                <p:cNvPr id="223" name="CuadroTexto 222"/>
                <p:cNvSpPr txBox="1">
                  <a:spLocks noRot="1" noChangeAspect="1" noMove="1" noResize="1" noEditPoints="1" noAdjustHandles="1" noChangeArrowheads="1" noChangeShapeType="1" noTextEdit="1"/>
                </p:cNvSpPr>
                <p:nvPr/>
              </p:nvSpPr>
              <p:spPr>
                <a:xfrm>
                  <a:off x="1581599" y="2460577"/>
                  <a:ext cx="353943" cy="300788"/>
                </a:xfrm>
                <a:prstGeom prst="rect">
                  <a:avLst/>
                </a:prstGeom>
                <a:blipFill rotWithShape="1">
                  <a:blip r:embed="rId30"/>
                  <a:stretch>
                    <a:fillRect l="-15254" r="-1695" b="-16327"/>
                  </a:stretch>
                </a:blipFill>
              </p:spPr>
              <p:txBody>
                <a:bodyPr/>
                <a:lstStyle/>
                <a:p>
                  <a:r>
                    <a:rPr lang="en-US">
                      <a:noFill/>
                    </a:rPr>
                    <a:t> </a:t>
                  </a:r>
                </a:p>
              </p:txBody>
            </p:sp>
          </mc:Fallback>
        </mc:AlternateContent>
        <p:cxnSp>
          <p:nvCxnSpPr>
            <p:cNvPr id="78" name="Conector recto de flecha 224"/>
            <p:cNvCxnSpPr>
              <a:stCxn id="76" idx="3"/>
              <a:endCxn id="75" idx="1"/>
            </p:cNvCxnSpPr>
            <p:nvPr/>
          </p:nvCxnSpPr>
          <p:spPr>
            <a:xfrm>
              <a:off x="454963" y="2599078"/>
              <a:ext cx="278040" cy="775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9" name="Conector recto de flecha 227"/>
            <p:cNvCxnSpPr>
              <a:stCxn id="75" idx="3"/>
              <a:endCxn id="77" idx="1"/>
            </p:cNvCxnSpPr>
            <p:nvPr/>
          </p:nvCxnSpPr>
          <p:spPr>
            <a:xfrm>
              <a:off x="1266403" y="2606832"/>
              <a:ext cx="315196" cy="41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0" name="Rectángulo 228"/>
            <p:cNvSpPr/>
            <p:nvPr/>
          </p:nvSpPr>
          <p:spPr>
            <a:xfrm>
              <a:off x="733003" y="3136433"/>
              <a:ext cx="533400" cy="48926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100" dirty="0" err="1" smtClean="0"/>
                <a:t>Bin</a:t>
              </a:r>
              <a:r>
                <a:rPr lang="es-CO" sz="1100" dirty="0" smtClean="0"/>
                <a:t> </a:t>
              </a:r>
              <a:r>
                <a:rPr lang="es-CO" sz="1100" dirty="0"/>
                <a:t>a</a:t>
              </a:r>
              <a:r>
                <a:rPr lang="es-CO" sz="1100" dirty="0" smtClean="0"/>
                <a:t> alfa</a:t>
              </a:r>
              <a:endParaRPr lang="es-CO" sz="1100" dirty="0"/>
            </a:p>
          </p:txBody>
        </p:sp>
        <mc:AlternateContent xmlns:mc="http://schemas.openxmlformats.org/markup-compatibility/2006" xmlns:a14="http://schemas.microsoft.com/office/drawing/2010/main">
          <mc:Choice Requires="a14">
            <p:sp>
              <p:nvSpPr>
                <p:cNvPr id="81" name="CuadroTexto 229"/>
                <p:cNvSpPr txBox="1"/>
                <p:nvPr/>
              </p:nvSpPr>
              <p:spPr>
                <a:xfrm>
                  <a:off x="182324" y="3234811"/>
                  <a:ext cx="277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𝑏</m:t>
                            </m:r>
                          </m:e>
                          <m:sub>
                            <m:r>
                              <a:rPr lang="es-CO" b="0" i="1" smtClean="0">
                                <a:latin typeface="Cambria Math" panose="02040503050406030204" pitchFamily="18" charset="0"/>
                              </a:rPr>
                              <m:t>2</m:t>
                            </m:r>
                          </m:sub>
                        </m:sSub>
                      </m:oMath>
                    </m:oMathPara>
                  </a14:m>
                  <a:endParaRPr lang="es-CO" dirty="0"/>
                </a:p>
              </p:txBody>
            </p:sp>
          </mc:Choice>
          <mc:Fallback xmlns="">
            <p:sp>
              <p:nvSpPr>
                <p:cNvPr id="230" name="CuadroTexto 229"/>
                <p:cNvSpPr txBox="1">
                  <a:spLocks noRot="1" noChangeAspect="1" noMove="1" noResize="1" noEditPoints="1" noAdjustHandles="1" noChangeArrowheads="1" noChangeShapeType="1" noTextEdit="1"/>
                </p:cNvSpPr>
                <p:nvPr/>
              </p:nvSpPr>
              <p:spPr>
                <a:xfrm>
                  <a:off x="182324" y="3234811"/>
                  <a:ext cx="277960" cy="276999"/>
                </a:xfrm>
                <a:prstGeom prst="rect">
                  <a:avLst/>
                </a:prstGeom>
                <a:blipFill rotWithShape="1">
                  <a:blip r:embed="rId31"/>
                  <a:stretch>
                    <a:fillRect l="-19565"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CuadroTexto 230"/>
                <p:cNvSpPr txBox="1"/>
                <p:nvPr/>
              </p:nvSpPr>
              <p:spPr>
                <a:xfrm>
                  <a:off x="1581599" y="3234810"/>
                  <a:ext cx="353943" cy="3007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𝑝</m:t>
                            </m:r>
                          </m:e>
                          <m:sub>
                            <m:sSub>
                              <m:sSubPr>
                                <m:ctrlPr>
                                  <a:rPr lang="es-CO" i="1" smtClean="0">
                                    <a:latin typeface="Cambria Math"/>
                                  </a:rPr>
                                </m:ctrlPr>
                              </m:sSubPr>
                              <m:e>
                                <m:r>
                                  <a:rPr lang="es-CO" b="0" i="1" smtClean="0">
                                    <a:latin typeface="Cambria Math" panose="02040503050406030204" pitchFamily="18" charset="0"/>
                                  </a:rPr>
                                  <m:t>𝑒</m:t>
                                </m:r>
                              </m:e>
                              <m:sub>
                                <m:r>
                                  <a:rPr lang="es-CO" b="0" i="1" smtClean="0">
                                    <a:latin typeface="Cambria Math" panose="02040503050406030204" pitchFamily="18" charset="0"/>
                                  </a:rPr>
                                  <m:t>2</m:t>
                                </m:r>
                              </m:sub>
                            </m:sSub>
                          </m:sub>
                        </m:sSub>
                      </m:oMath>
                    </m:oMathPara>
                  </a14:m>
                  <a:endParaRPr lang="es-CO" dirty="0"/>
                </a:p>
              </p:txBody>
            </p:sp>
          </mc:Choice>
          <mc:Fallback xmlns="">
            <p:sp>
              <p:nvSpPr>
                <p:cNvPr id="231" name="CuadroTexto 230"/>
                <p:cNvSpPr txBox="1">
                  <a:spLocks noRot="1" noChangeAspect="1" noMove="1" noResize="1" noEditPoints="1" noAdjustHandles="1" noChangeArrowheads="1" noChangeShapeType="1" noTextEdit="1"/>
                </p:cNvSpPr>
                <p:nvPr/>
              </p:nvSpPr>
              <p:spPr>
                <a:xfrm>
                  <a:off x="1581599" y="3234810"/>
                  <a:ext cx="353943" cy="300788"/>
                </a:xfrm>
                <a:prstGeom prst="rect">
                  <a:avLst/>
                </a:prstGeom>
                <a:blipFill rotWithShape="1">
                  <a:blip r:embed="rId32"/>
                  <a:stretch>
                    <a:fillRect l="-15254" r="-1695" b="-16327"/>
                  </a:stretch>
                </a:blipFill>
              </p:spPr>
              <p:txBody>
                <a:bodyPr/>
                <a:lstStyle/>
                <a:p>
                  <a:r>
                    <a:rPr lang="en-US">
                      <a:noFill/>
                    </a:rPr>
                    <a:t> </a:t>
                  </a:r>
                </a:p>
              </p:txBody>
            </p:sp>
          </mc:Fallback>
        </mc:AlternateContent>
        <p:cxnSp>
          <p:nvCxnSpPr>
            <p:cNvPr id="83" name="Conector recto de flecha 231"/>
            <p:cNvCxnSpPr>
              <a:stCxn id="81" idx="3"/>
              <a:endCxn id="80" idx="1"/>
            </p:cNvCxnSpPr>
            <p:nvPr/>
          </p:nvCxnSpPr>
          <p:spPr>
            <a:xfrm>
              <a:off x="460284" y="3373311"/>
              <a:ext cx="272719" cy="775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4" name="Conector recto de flecha 232"/>
            <p:cNvCxnSpPr>
              <a:stCxn id="80" idx="3"/>
              <a:endCxn id="82" idx="1"/>
            </p:cNvCxnSpPr>
            <p:nvPr/>
          </p:nvCxnSpPr>
          <p:spPr>
            <a:xfrm>
              <a:off x="1266403" y="3381065"/>
              <a:ext cx="315196" cy="413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5" name="Oval 59"/>
            <p:cNvSpPr/>
            <p:nvPr/>
          </p:nvSpPr>
          <p:spPr>
            <a:xfrm>
              <a:off x="990600" y="37642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6" name="Oval 60"/>
            <p:cNvSpPr/>
            <p:nvPr/>
          </p:nvSpPr>
          <p:spPr>
            <a:xfrm>
              <a:off x="990600" y="3866390"/>
              <a:ext cx="45719" cy="50291"/>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7" name="Oval 61"/>
            <p:cNvSpPr/>
            <p:nvPr/>
          </p:nvSpPr>
          <p:spPr>
            <a:xfrm>
              <a:off x="990600" y="3992881"/>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Rectángulo 236"/>
            <p:cNvSpPr/>
            <p:nvPr/>
          </p:nvSpPr>
          <p:spPr>
            <a:xfrm>
              <a:off x="732615" y="4191000"/>
              <a:ext cx="533400" cy="48926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100" dirty="0" err="1" smtClean="0"/>
                <a:t>Bin</a:t>
              </a:r>
              <a:r>
                <a:rPr lang="es-CO" sz="1100" dirty="0" smtClean="0"/>
                <a:t> </a:t>
              </a:r>
              <a:r>
                <a:rPr lang="es-CO" sz="1100" dirty="0"/>
                <a:t>a</a:t>
              </a:r>
              <a:r>
                <a:rPr lang="es-CO" sz="1100" dirty="0" smtClean="0"/>
                <a:t> alfa</a:t>
              </a:r>
              <a:endParaRPr lang="es-CO" sz="1100" dirty="0"/>
            </a:p>
          </p:txBody>
        </p:sp>
        <mc:AlternateContent xmlns:mc="http://schemas.openxmlformats.org/markup-compatibility/2006" xmlns:a14="http://schemas.microsoft.com/office/drawing/2010/main">
          <mc:Choice Requires="a14">
            <p:sp>
              <p:nvSpPr>
                <p:cNvPr id="89" name="CuadroTexto 237"/>
                <p:cNvSpPr txBox="1"/>
                <p:nvPr/>
              </p:nvSpPr>
              <p:spPr>
                <a:xfrm>
                  <a:off x="181936" y="4289378"/>
                  <a:ext cx="258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𝑏</m:t>
                            </m:r>
                          </m:e>
                          <m:sub>
                            <m:r>
                              <a:rPr lang="es-CO" b="0" i="1" smtClean="0">
                                <a:latin typeface="Cambria Math" panose="02040503050406030204" pitchFamily="18" charset="0"/>
                              </a:rPr>
                              <m:t>𝑡</m:t>
                            </m:r>
                          </m:sub>
                        </m:sSub>
                      </m:oMath>
                    </m:oMathPara>
                  </a14:m>
                  <a:endParaRPr lang="es-CO" dirty="0"/>
                </a:p>
              </p:txBody>
            </p:sp>
          </mc:Choice>
          <mc:Fallback xmlns="">
            <p:sp>
              <p:nvSpPr>
                <p:cNvPr id="238" name="CuadroTexto 237"/>
                <p:cNvSpPr txBox="1">
                  <a:spLocks noRot="1" noChangeAspect="1" noMove="1" noResize="1" noEditPoints="1" noAdjustHandles="1" noChangeArrowheads="1" noChangeShapeType="1" noTextEdit="1"/>
                </p:cNvSpPr>
                <p:nvPr/>
              </p:nvSpPr>
              <p:spPr>
                <a:xfrm>
                  <a:off x="181936" y="4289378"/>
                  <a:ext cx="258404" cy="276999"/>
                </a:xfrm>
                <a:prstGeom prst="rect">
                  <a:avLst/>
                </a:prstGeom>
                <a:blipFill rotWithShape="1">
                  <a:blip r:embed="rId33"/>
                  <a:stretch>
                    <a:fillRect l="-23810" r="-4762"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uadroTexto 238"/>
                <p:cNvSpPr txBox="1"/>
                <p:nvPr/>
              </p:nvSpPr>
              <p:spPr>
                <a:xfrm>
                  <a:off x="1581211" y="4289377"/>
                  <a:ext cx="345736"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CO" b="0" i="1" smtClean="0">
                                <a:latin typeface="Cambria Math" panose="02040503050406030204" pitchFamily="18" charset="0"/>
                              </a:rPr>
                              <m:t>𝑝</m:t>
                            </m:r>
                          </m:e>
                          <m:sub>
                            <m:sSub>
                              <m:sSubPr>
                                <m:ctrlPr>
                                  <a:rPr lang="es-CO" i="1" smtClean="0">
                                    <a:latin typeface="Cambria Math"/>
                                  </a:rPr>
                                </m:ctrlPr>
                              </m:sSubPr>
                              <m:e>
                                <m:r>
                                  <a:rPr lang="es-CO" b="0" i="1" smtClean="0">
                                    <a:latin typeface="Cambria Math" panose="02040503050406030204" pitchFamily="18" charset="0"/>
                                  </a:rPr>
                                  <m:t>𝑒</m:t>
                                </m:r>
                              </m:e>
                              <m:sub>
                                <m:r>
                                  <a:rPr lang="es-CO" b="0" i="1" smtClean="0">
                                    <a:latin typeface="Cambria Math" panose="02040503050406030204" pitchFamily="18" charset="0"/>
                                  </a:rPr>
                                  <m:t>𝑡</m:t>
                                </m:r>
                              </m:sub>
                            </m:sSub>
                          </m:sub>
                        </m:sSub>
                      </m:oMath>
                    </m:oMathPara>
                  </a14:m>
                  <a:endParaRPr lang="es-CO" dirty="0"/>
                </a:p>
              </p:txBody>
            </p:sp>
          </mc:Choice>
          <mc:Fallback xmlns="">
            <p:sp>
              <p:nvSpPr>
                <p:cNvPr id="239" name="CuadroTexto 238"/>
                <p:cNvSpPr txBox="1">
                  <a:spLocks noRot="1" noChangeAspect="1" noMove="1" noResize="1" noEditPoints="1" noAdjustHandles="1" noChangeArrowheads="1" noChangeShapeType="1" noTextEdit="1"/>
                </p:cNvSpPr>
                <p:nvPr/>
              </p:nvSpPr>
              <p:spPr>
                <a:xfrm>
                  <a:off x="1581211" y="4289377"/>
                  <a:ext cx="345736" cy="302199"/>
                </a:xfrm>
                <a:prstGeom prst="rect">
                  <a:avLst/>
                </a:prstGeom>
                <a:blipFill rotWithShape="1">
                  <a:blip r:embed="rId34"/>
                  <a:stretch>
                    <a:fillRect l="-15789" r="-1754" b="-16327"/>
                  </a:stretch>
                </a:blipFill>
              </p:spPr>
              <p:txBody>
                <a:bodyPr/>
                <a:lstStyle/>
                <a:p>
                  <a:r>
                    <a:rPr lang="en-US">
                      <a:noFill/>
                    </a:rPr>
                    <a:t> </a:t>
                  </a:r>
                </a:p>
              </p:txBody>
            </p:sp>
          </mc:Fallback>
        </mc:AlternateContent>
        <p:cxnSp>
          <p:nvCxnSpPr>
            <p:cNvPr id="91" name="Conector recto de flecha 239"/>
            <p:cNvCxnSpPr>
              <a:stCxn id="89" idx="3"/>
              <a:endCxn id="88" idx="1"/>
            </p:cNvCxnSpPr>
            <p:nvPr/>
          </p:nvCxnSpPr>
          <p:spPr>
            <a:xfrm>
              <a:off x="440340" y="4427878"/>
              <a:ext cx="292275" cy="775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2" name="Conector recto de flecha 240"/>
            <p:cNvCxnSpPr>
              <a:stCxn id="88" idx="3"/>
              <a:endCxn id="90" idx="1"/>
            </p:cNvCxnSpPr>
            <p:nvPr/>
          </p:nvCxnSpPr>
          <p:spPr>
            <a:xfrm>
              <a:off x="1266015" y="4435632"/>
              <a:ext cx="315196" cy="4845"/>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166"/>
            <p:cNvCxnSpPr>
              <a:stCxn id="112" idx="6"/>
            </p:cNvCxnSpPr>
            <p:nvPr/>
          </p:nvCxnSpPr>
          <p:spPr>
            <a:xfrm>
              <a:off x="3895257" y="2736491"/>
              <a:ext cx="768318" cy="1086"/>
            </a:xfrm>
            <a:prstGeom prst="straightConnector1">
              <a:avLst/>
            </a:prstGeom>
            <a:ln w="1270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10389497"/>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9374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Corrección</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41" name="140 Imagen"/>
          <p:cNvPicPr/>
          <p:nvPr/>
        </p:nvPicPr>
        <p:blipFill>
          <a:blip r:embed="rId2">
            <a:extLst>
              <a:ext uri="{28A0092B-C50C-407E-A947-70E740481C1C}">
                <a14:useLocalDpi xmlns:a14="http://schemas.microsoft.com/office/drawing/2010/main" val="0"/>
              </a:ext>
            </a:extLst>
          </a:blip>
          <a:srcRect/>
          <a:stretch>
            <a:fillRect/>
          </a:stretch>
        </p:blipFill>
        <p:spPr bwMode="auto">
          <a:xfrm>
            <a:off x="1337062" y="1198562"/>
            <a:ext cx="6547306" cy="5182766"/>
          </a:xfrm>
          <a:prstGeom prst="rect">
            <a:avLst/>
          </a:prstGeom>
          <a:noFill/>
          <a:ln>
            <a:noFill/>
          </a:ln>
        </p:spPr>
      </p:pic>
      <p:pic>
        <p:nvPicPr>
          <p:cNvPr id="142" name="141 Imagen"/>
          <p:cNvPicPr/>
          <p:nvPr/>
        </p:nvPicPr>
        <p:blipFill rotWithShape="1">
          <a:blip r:embed="rId2">
            <a:extLst>
              <a:ext uri="{28A0092B-C50C-407E-A947-70E740481C1C}">
                <a14:useLocalDpi xmlns:a14="http://schemas.microsoft.com/office/drawing/2010/main" val="0"/>
              </a:ext>
            </a:extLst>
          </a:blip>
          <a:srcRect t="30892" b="62788"/>
          <a:stretch/>
        </p:blipFill>
        <p:spPr bwMode="auto">
          <a:xfrm>
            <a:off x="164475" y="2564904"/>
            <a:ext cx="8892480" cy="847234"/>
          </a:xfrm>
          <a:prstGeom prst="rect">
            <a:avLst/>
          </a:prstGeom>
          <a:noFill/>
          <a:ln>
            <a:noFill/>
          </a:ln>
        </p:spPr>
      </p:pic>
      <p:pic>
        <p:nvPicPr>
          <p:cNvPr id="5" name="Picture 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35" y="5039050"/>
            <a:ext cx="1132031" cy="128225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283202" y="3729226"/>
                <a:ext cx="660116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CO" sz="4000" b="0" i="1" smtClean="0">
                          <a:solidFill>
                            <a:schemeClr val="tx1"/>
                          </a:solidFill>
                          <a:latin typeface="Cambria Math"/>
                        </a:rPr>
                        <m:t>𝑒</m:t>
                      </m:r>
                      <m:d>
                        <m:dPr>
                          <m:ctrlPr>
                            <a:rPr lang="es-CO" sz="4000" b="0" i="1" smtClean="0">
                              <a:solidFill>
                                <a:schemeClr val="tx1"/>
                              </a:solidFill>
                              <a:latin typeface="Cambria Math"/>
                            </a:rPr>
                          </m:ctrlPr>
                        </m:dPr>
                        <m:e>
                          <m:r>
                            <a:rPr lang="es-CO" sz="4000" b="0" i="1" smtClean="0">
                              <a:solidFill>
                                <a:schemeClr val="tx1"/>
                              </a:solidFill>
                              <a:latin typeface="Cambria Math"/>
                            </a:rPr>
                            <m:t>𝑥</m:t>
                          </m:r>
                        </m:e>
                      </m:d>
                      <m:r>
                        <a:rPr lang="es-CO" sz="4000" b="0" i="1" smtClean="0">
                          <a:solidFill>
                            <a:schemeClr val="tx1"/>
                          </a:solidFill>
                          <a:latin typeface="Cambria Math"/>
                        </a:rPr>
                        <m:t>=</m:t>
                      </m:r>
                      <m:sSup>
                        <m:sSupPr>
                          <m:ctrlPr>
                            <a:rPr lang="es-CO" sz="4000" b="0" i="1" smtClean="0">
                              <a:solidFill>
                                <a:schemeClr val="tx1"/>
                              </a:solidFill>
                              <a:latin typeface="Cambria Math"/>
                            </a:rPr>
                          </m:ctrlPr>
                        </m:sSupPr>
                        <m:e>
                          <m:r>
                            <a:rPr lang="es-CO" sz="4000" b="0" i="1" smtClean="0">
                              <a:solidFill>
                                <a:schemeClr val="tx1"/>
                              </a:solidFill>
                              <a:latin typeface="Cambria Math"/>
                              <a:ea typeface="Cambria Math"/>
                            </a:rPr>
                            <m:t>𝛼</m:t>
                          </m:r>
                        </m:e>
                        <m:sup>
                          <m:r>
                            <a:rPr lang="es-CO" sz="4000" b="0" i="1" smtClean="0">
                              <a:solidFill>
                                <a:schemeClr val="tx1"/>
                              </a:solidFill>
                              <a:latin typeface="Cambria Math"/>
                            </a:rPr>
                            <m:t>1</m:t>
                          </m:r>
                        </m:sup>
                      </m:sSup>
                      <m:sSup>
                        <m:sSupPr>
                          <m:ctrlPr>
                            <a:rPr lang="es-CO" sz="4000" b="0" i="1" smtClean="0">
                              <a:solidFill>
                                <a:schemeClr val="tx1"/>
                              </a:solidFill>
                              <a:latin typeface="Cambria Math"/>
                            </a:rPr>
                          </m:ctrlPr>
                        </m:sSupPr>
                        <m:e>
                          <m:r>
                            <a:rPr lang="es-CO" sz="4000" b="0" i="1" smtClean="0">
                              <a:solidFill>
                                <a:schemeClr val="tx1"/>
                              </a:solidFill>
                              <a:latin typeface="Cambria Math"/>
                            </a:rPr>
                            <m:t>𝑋</m:t>
                          </m:r>
                        </m:e>
                        <m:sup>
                          <m:r>
                            <a:rPr lang="es-CO" sz="4000" b="0" i="1" smtClean="0">
                              <a:solidFill>
                                <a:schemeClr val="tx1"/>
                              </a:solidFill>
                              <a:latin typeface="Cambria Math"/>
                            </a:rPr>
                            <m:t>14</m:t>
                          </m:r>
                        </m:sup>
                      </m:sSup>
                      <m:r>
                        <a:rPr lang="es-CO" sz="4000" b="0" i="1" smtClean="0">
                          <a:solidFill>
                            <a:schemeClr val="tx1"/>
                          </a:solidFill>
                          <a:latin typeface="Cambria Math"/>
                        </a:rPr>
                        <m:t>+</m:t>
                      </m:r>
                      <m:sSup>
                        <m:sSupPr>
                          <m:ctrlPr>
                            <a:rPr lang="es-CO" sz="4000" b="0" i="1" smtClean="0">
                              <a:solidFill>
                                <a:schemeClr val="tx1"/>
                              </a:solidFill>
                              <a:latin typeface="Cambria Math"/>
                            </a:rPr>
                          </m:ctrlPr>
                        </m:sSupPr>
                        <m:e>
                          <m:r>
                            <a:rPr lang="es-CO" sz="4000" b="0" i="1" smtClean="0">
                              <a:solidFill>
                                <a:schemeClr val="tx1"/>
                              </a:solidFill>
                              <a:latin typeface="Cambria Math"/>
                              <a:ea typeface="Cambria Math"/>
                            </a:rPr>
                            <m:t>𝛼</m:t>
                          </m:r>
                        </m:e>
                        <m:sup>
                          <m:r>
                            <a:rPr lang="es-CO" sz="4000" b="0" i="1" smtClean="0">
                              <a:solidFill>
                                <a:schemeClr val="tx1"/>
                              </a:solidFill>
                              <a:latin typeface="Cambria Math"/>
                            </a:rPr>
                            <m:t>1</m:t>
                          </m:r>
                        </m:sup>
                      </m:sSup>
                      <m:sSup>
                        <m:sSupPr>
                          <m:ctrlPr>
                            <a:rPr lang="es-CO" sz="4000" b="0" i="1" smtClean="0">
                              <a:solidFill>
                                <a:schemeClr val="tx1"/>
                              </a:solidFill>
                              <a:latin typeface="Cambria Math"/>
                            </a:rPr>
                          </m:ctrlPr>
                        </m:sSupPr>
                        <m:e>
                          <m:r>
                            <a:rPr lang="es-CO" sz="4000" b="0" i="1" smtClean="0">
                              <a:solidFill>
                                <a:schemeClr val="tx1"/>
                              </a:solidFill>
                              <a:latin typeface="Cambria Math"/>
                            </a:rPr>
                            <m:t>𝑋</m:t>
                          </m:r>
                        </m:e>
                        <m:sup>
                          <m:r>
                            <a:rPr lang="es-CO" sz="4000" b="0" i="1" smtClean="0">
                              <a:solidFill>
                                <a:schemeClr val="tx1"/>
                              </a:solidFill>
                              <a:latin typeface="Cambria Math"/>
                            </a:rPr>
                            <m:t>9</m:t>
                          </m:r>
                        </m:sup>
                      </m:sSup>
                      <m:r>
                        <a:rPr lang="es-CO" sz="4000" b="0" i="1" smtClean="0">
                          <a:solidFill>
                            <a:schemeClr val="tx1"/>
                          </a:solidFill>
                          <a:latin typeface="Cambria Math"/>
                        </a:rPr>
                        <m:t>+</m:t>
                      </m:r>
                      <m:sSup>
                        <m:sSupPr>
                          <m:ctrlPr>
                            <a:rPr lang="es-CO" sz="4000" b="0" i="1" smtClean="0">
                              <a:solidFill>
                                <a:schemeClr val="tx1"/>
                              </a:solidFill>
                              <a:latin typeface="Cambria Math"/>
                            </a:rPr>
                          </m:ctrlPr>
                        </m:sSupPr>
                        <m:e>
                          <m:r>
                            <a:rPr lang="es-CO" sz="4000" b="0" i="1" smtClean="0">
                              <a:solidFill>
                                <a:schemeClr val="tx1"/>
                              </a:solidFill>
                              <a:latin typeface="Cambria Math"/>
                              <a:ea typeface="Cambria Math"/>
                            </a:rPr>
                            <m:t>𝛼</m:t>
                          </m:r>
                        </m:e>
                        <m:sup>
                          <m:r>
                            <a:rPr lang="es-CO" sz="4000" b="0" i="1" smtClean="0">
                              <a:solidFill>
                                <a:schemeClr val="tx1"/>
                              </a:solidFill>
                              <a:latin typeface="Cambria Math"/>
                            </a:rPr>
                            <m:t>1</m:t>
                          </m:r>
                        </m:sup>
                      </m:sSup>
                      <m:r>
                        <a:rPr lang="es-CO" sz="4000" b="0" i="1" smtClean="0">
                          <a:solidFill>
                            <a:schemeClr val="tx1"/>
                          </a:solidFill>
                          <a:latin typeface="Cambria Math"/>
                        </a:rPr>
                        <m:t>𝑋</m:t>
                      </m:r>
                    </m:oMath>
                  </m:oMathPara>
                </a14:m>
                <a:endParaRPr lang="en-US" sz="4000"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283202" y="3729226"/>
                <a:ext cx="6601166" cy="707886"/>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93557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41"/>
                                        </p:tgtEl>
                                        <p:attrNameLst>
                                          <p:attrName>style.opacity</p:attrName>
                                        </p:attrNameLst>
                                      </p:cBhvr>
                                      <p:to>
                                        <p:strVal val="0.5"/>
                                      </p:to>
                                    </p:set>
                                    <p:animEffect filter="image" prLst="opacity: 0.5">
                                      <p:cBhvr rctx="IE">
                                        <p:cTn id="7" dur="indefinite"/>
                                        <p:tgtEl>
                                          <p:spTgt spid="141"/>
                                        </p:tgtEl>
                                      </p:cBhvr>
                                    </p:animEffect>
                                  </p:childTnLst>
                                </p:cTn>
                              </p:par>
                              <p:par>
                                <p:cTn id="8" presetID="53" presetClass="entr" presetSubtype="16"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 calcmode="lin" valueType="num">
                                      <p:cBhvr>
                                        <p:cTn id="10" dur="500" fill="hold"/>
                                        <p:tgtEl>
                                          <p:spTgt spid="142"/>
                                        </p:tgtEl>
                                        <p:attrNameLst>
                                          <p:attrName>ppt_w</p:attrName>
                                        </p:attrNameLst>
                                      </p:cBhvr>
                                      <p:tavLst>
                                        <p:tav tm="0">
                                          <p:val>
                                            <p:fltVal val="0"/>
                                          </p:val>
                                        </p:tav>
                                        <p:tav tm="100000">
                                          <p:val>
                                            <p:strVal val="#ppt_w"/>
                                          </p:val>
                                        </p:tav>
                                      </p:tavLst>
                                    </p:anim>
                                    <p:anim calcmode="lin" valueType="num">
                                      <p:cBhvr>
                                        <p:cTn id="11" dur="500" fill="hold"/>
                                        <p:tgtEl>
                                          <p:spTgt spid="142"/>
                                        </p:tgtEl>
                                        <p:attrNameLst>
                                          <p:attrName>ppt_h</p:attrName>
                                        </p:attrNameLst>
                                      </p:cBhvr>
                                      <p:tavLst>
                                        <p:tav tm="0">
                                          <p:val>
                                            <p:fltVal val="0"/>
                                          </p:val>
                                        </p:tav>
                                        <p:tav tm="100000">
                                          <p:val>
                                            <p:strVal val="#ppt_h"/>
                                          </p:val>
                                        </p:tav>
                                      </p:tavLst>
                                    </p:anim>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635204"/>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de ruido en la FPGA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707" y="2420889"/>
            <a:ext cx="588065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237349" y="4293096"/>
            <a:ext cx="4068853" cy="1656184"/>
            <a:chOff x="539552" y="4653136"/>
            <a:chExt cx="4068853" cy="1656184"/>
          </a:xfrm>
        </p:grpSpPr>
        <mc:AlternateContent xmlns:mc="http://schemas.openxmlformats.org/markup-compatibility/2006" xmlns:a14="http://schemas.microsoft.com/office/drawing/2010/main">
          <mc:Choice Requires="a14">
            <p:sp>
              <p:nvSpPr>
                <p:cNvPr id="3" name="TextBox 2"/>
                <p:cNvSpPr txBox="1"/>
                <p:nvPr/>
              </p:nvSpPr>
              <p:spPr>
                <a:xfrm>
                  <a:off x="603141" y="5583592"/>
                  <a:ext cx="400526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CO" b="0" i="1" smtClean="0">
                                <a:solidFill>
                                  <a:schemeClr val="accent2">
                                    <a:lumMod val="50000"/>
                                  </a:schemeClr>
                                </a:solidFill>
                                <a:latin typeface="Cambria Math"/>
                              </a:rPr>
                            </m:ctrlPr>
                          </m:fPr>
                          <m:num>
                            <m:r>
                              <a:rPr lang="es-CO" b="0" i="1" smtClean="0">
                                <a:solidFill>
                                  <a:schemeClr val="accent2">
                                    <a:lumMod val="50000"/>
                                  </a:schemeClr>
                                </a:solidFill>
                                <a:latin typeface="Cambria Math"/>
                              </a:rPr>
                              <m:t>1</m:t>
                            </m:r>
                          </m:num>
                          <m:den>
                            <m:r>
                              <a:rPr lang="es-CO" i="1">
                                <a:solidFill>
                                  <a:schemeClr val="accent2">
                                    <a:lumMod val="50000"/>
                                  </a:schemeClr>
                                </a:solidFill>
                                <a:latin typeface="Cambria Math"/>
                              </a:rPr>
                              <m:t>31536000</m:t>
                            </m:r>
                          </m:den>
                        </m:f>
                        <m:r>
                          <a:rPr lang="es-CO" b="0" i="1" smtClean="0">
                            <a:solidFill>
                              <a:schemeClr val="accent2">
                                <a:lumMod val="50000"/>
                              </a:schemeClr>
                            </a:solidFill>
                            <a:latin typeface="Cambria Math"/>
                          </a:rPr>
                          <m:t>∗</m:t>
                        </m:r>
                        <m:f>
                          <m:fPr>
                            <m:ctrlPr>
                              <a:rPr lang="en-US" i="1" smtClean="0">
                                <a:solidFill>
                                  <a:schemeClr val="accent2">
                                    <a:lumMod val="50000"/>
                                  </a:schemeClr>
                                </a:solidFill>
                                <a:latin typeface="Cambria Math"/>
                              </a:rPr>
                            </m:ctrlPr>
                          </m:fPr>
                          <m:num>
                            <m:r>
                              <a:rPr lang="es-CO" b="0" i="1" smtClean="0">
                                <a:solidFill>
                                  <a:schemeClr val="accent2">
                                    <a:lumMod val="50000"/>
                                  </a:schemeClr>
                                </a:solidFill>
                                <a:latin typeface="Cambria Math"/>
                              </a:rPr>
                              <m:t>1</m:t>
                            </m:r>
                          </m:num>
                          <m:den>
                            <m:r>
                              <a:rPr lang="es-CO" b="0" i="1" smtClean="0">
                                <a:solidFill>
                                  <a:schemeClr val="accent2">
                                    <a:lumMod val="50000"/>
                                  </a:schemeClr>
                                </a:solidFill>
                                <a:latin typeface="Cambria Math"/>
                              </a:rPr>
                              <m:t>50</m:t>
                            </m:r>
                            <m:r>
                              <a:rPr lang="es-CO" b="0" i="1" smtClean="0">
                                <a:solidFill>
                                  <a:schemeClr val="accent2">
                                    <a:lumMod val="50000"/>
                                  </a:schemeClr>
                                </a:solidFill>
                                <a:latin typeface="Cambria Math"/>
                              </a:rPr>
                              <m:t>𝑀𝐻𝑧</m:t>
                            </m:r>
                          </m:den>
                        </m:f>
                        <m:r>
                          <a:rPr lang="es-CO" b="0" i="1" smtClean="0">
                            <a:solidFill>
                              <a:schemeClr val="accent2">
                                <a:lumMod val="50000"/>
                              </a:schemeClr>
                            </a:solidFill>
                            <a:latin typeface="Cambria Math"/>
                          </a:rPr>
                          <m:t>∗</m:t>
                        </m:r>
                        <m:sSup>
                          <m:sSupPr>
                            <m:ctrlPr>
                              <a:rPr lang="es-CO" b="0" i="1" smtClean="0">
                                <a:solidFill>
                                  <a:schemeClr val="accent2">
                                    <a:lumMod val="50000"/>
                                  </a:schemeClr>
                                </a:solidFill>
                                <a:latin typeface="Cambria Math"/>
                              </a:rPr>
                            </m:ctrlPr>
                          </m:sSupPr>
                          <m:e>
                            <m:r>
                              <a:rPr lang="es-CO" b="0" i="1" smtClean="0">
                                <a:solidFill>
                                  <a:schemeClr val="accent2">
                                    <a:lumMod val="50000"/>
                                  </a:schemeClr>
                                </a:solidFill>
                                <a:latin typeface="Cambria Math"/>
                              </a:rPr>
                              <m:t>2</m:t>
                            </m:r>
                          </m:e>
                          <m:sup>
                            <m:r>
                              <a:rPr lang="es-CO" b="0" i="1" smtClean="0">
                                <a:solidFill>
                                  <a:schemeClr val="accent2">
                                    <a:lumMod val="50000"/>
                                  </a:schemeClr>
                                </a:solidFill>
                                <a:latin typeface="Cambria Math"/>
                              </a:rPr>
                              <m:t>60</m:t>
                            </m:r>
                          </m:sup>
                        </m:sSup>
                        <m:r>
                          <a:rPr lang="es-CO" b="0" i="1" smtClean="0">
                            <a:solidFill>
                              <a:schemeClr val="accent2">
                                <a:lumMod val="50000"/>
                              </a:schemeClr>
                            </a:solidFill>
                            <a:latin typeface="Cambria Math"/>
                          </a:rPr>
                          <m:t>=731 </m:t>
                        </m:r>
                        <m:r>
                          <a:rPr lang="es-CO" b="0" i="1" smtClean="0">
                            <a:solidFill>
                              <a:schemeClr val="accent2">
                                <a:lumMod val="50000"/>
                              </a:schemeClr>
                            </a:solidFill>
                            <a:latin typeface="Cambria Math"/>
                          </a:rPr>
                          <m:t>𝑎</m:t>
                        </m:r>
                        <m:r>
                          <a:rPr lang="es-CO" b="0" i="1" smtClean="0">
                            <a:solidFill>
                              <a:schemeClr val="accent2">
                                <a:lumMod val="50000"/>
                              </a:schemeClr>
                            </a:solidFill>
                            <a:latin typeface="Cambria Math"/>
                          </a:rPr>
                          <m:t>ñ</m:t>
                        </m:r>
                        <m:r>
                          <a:rPr lang="es-CO" b="0" i="1" smtClean="0">
                            <a:solidFill>
                              <a:schemeClr val="accent2">
                                <a:lumMod val="50000"/>
                              </a:schemeClr>
                            </a:solidFill>
                            <a:latin typeface="Cambria Math"/>
                          </a:rPr>
                          <m:t>𝑜𝑠</m:t>
                        </m:r>
                      </m:oMath>
                    </m:oMathPara>
                  </a14:m>
                  <a:endParaRPr lang="en-US" dirty="0">
                    <a:solidFill>
                      <a:schemeClr val="accent2">
                        <a:lumMod val="50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03141" y="5583592"/>
                  <a:ext cx="4005264" cy="612796"/>
                </a:xfrm>
                <a:prstGeom prst="rect">
                  <a:avLst/>
                </a:prstGeom>
                <a:blipFill rotWithShape="1">
                  <a:blip r:embed="rId4"/>
                  <a:stretch>
                    <a:fillRect/>
                  </a:stretch>
                </a:blipFill>
              </p:spPr>
              <p:txBody>
                <a:bodyPr/>
                <a:lstStyle/>
                <a:p>
                  <a:r>
                    <a:rPr lang="en-US">
                      <a:noFill/>
                    </a:rPr>
                    <a:t> </a:t>
                  </a:r>
                </a:p>
              </p:txBody>
            </p:sp>
          </mc:Fallback>
        </mc:AlternateContent>
        <p:sp>
          <p:nvSpPr>
            <p:cNvPr id="4" name="TextBox 3"/>
            <p:cNvSpPr txBox="1"/>
            <p:nvPr/>
          </p:nvSpPr>
          <p:spPr>
            <a:xfrm>
              <a:off x="588977" y="4725144"/>
              <a:ext cx="3320204" cy="646331"/>
            </a:xfrm>
            <a:prstGeom prst="rect">
              <a:avLst/>
            </a:prstGeom>
            <a:noFill/>
          </p:spPr>
          <p:txBody>
            <a:bodyPr wrap="none" rtlCol="0">
              <a:spAutoFit/>
            </a:bodyPr>
            <a:lstStyle/>
            <a:p>
              <a:pPr marL="285750" indent="-285750">
                <a:buFont typeface="Arial" pitchFamily="34" charset="0"/>
                <a:buChar char="•"/>
              </a:pPr>
              <a:r>
                <a:rPr lang="es-CO" dirty="0" smtClean="0">
                  <a:solidFill>
                    <a:schemeClr val="accent2">
                      <a:lumMod val="50000"/>
                    </a:schemeClr>
                  </a:solidFill>
                </a:rPr>
                <a:t>Reloj: 50 MHz</a:t>
              </a:r>
            </a:p>
            <a:p>
              <a:pPr marL="285750" indent="-285750">
                <a:buFont typeface="Arial" pitchFamily="34" charset="0"/>
                <a:buChar char="•"/>
              </a:pPr>
              <a:r>
                <a:rPr lang="es-CO" dirty="0" smtClean="0">
                  <a:solidFill>
                    <a:schemeClr val="accent2">
                      <a:lumMod val="50000"/>
                    </a:schemeClr>
                  </a:solidFill>
                </a:rPr>
                <a:t>Tamaño de registro: 60 bits.</a:t>
              </a:r>
              <a:endParaRPr lang="en-US" dirty="0">
                <a:solidFill>
                  <a:schemeClr val="accent2">
                    <a:lumMod val="50000"/>
                  </a:schemeClr>
                </a:solidFill>
              </a:endParaRPr>
            </a:p>
          </p:txBody>
        </p:sp>
        <p:sp>
          <p:nvSpPr>
            <p:cNvPr id="5" name="Rectangle 4"/>
            <p:cNvSpPr/>
            <p:nvPr/>
          </p:nvSpPr>
          <p:spPr>
            <a:xfrm>
              <a:off x="539552" y="4653136"/>
              <a:ext cx="4019428" cy="1656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4458601" y="4294403"/>
            <a:ext cx="4325334" cy="1656184"/>
            <a:chOff x="539551" y="4653136"/>
            <a:chExt cx="4325334" cy="1656184"/>
          </a:xfrm>
        </p:grpSpPr>
        <mc:AlternateContent xmlns:mc="http://schemas.openxmlformats.org/markup-compatibility/2006" xmlns:a14="http://schemas.microsoft.com/office/drawing/2010/main">
          <mc:Choice Requires="a14">
            <p:sp>
              <p:nvSpPr>
                <p:cNvPr id="9" name="TextBox 8"/>
                <p:cNvSpPr txBox="1"/>
                <p:nvPr/>
              </p:nvSpPr>
              <p:spPr>
                <a:xfrm>
                  <a:off x="603141" y="5583592"/>
                  <a:ext cx="4261744"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CO" b="0" i="1" smtClean="0">
                                <a:solidFill>
                                  <a:schemeClr val="accent2">
                                    <a:lumMod val="50000"/>
                                  </a:schemeClr>
                                </a:solidFill>
                                <a:latin typeface="Cambria Math"/>
                              </a:rPr>
                            </m:ctrlPr>
                          </m:fPr>
                          <m:num>
                            <m:r>
                              <a:rPr lang="es-CO" b="0" i="1" smtClean="0">
                                <a:solidFill>
                                  <a:schemeClr val="accent2">
                                    <a:lumMod val="50000"/>
                                  </a:schemeClr>
                                </a:solidFill>
                                <a:latin typeface="Cambria Math"/>
                              </a:rPr>
                              <m:t>1</m:t>
                            </m:r>
                          </m:num>
                          <m:den>
                            <m:r>
                              <a:rPr lang="es-CO" i="1">
                                <a:solidFill>
                                  <a:schemeClr val="accent2">
                                    <a:lumMod val="50000"/>
                                  </a:schemeClr>
                                </a:solidFill>
                                <a:latin typeface="Cambria Math"/>
                              </a:rPr>
                              <m:t>31536000</m:t>
                            </m:r>
                          </m:den>
                        </m:f>
                        <m:r>
                          <a:rPr lang="es-CO" b="0" i="1" smtClean="0">
                            <a:solidFill>
                              <a:schemeClr val="accent2">
                                <a:lumMod val="50000"/>
                              </a:schemeClr>
                            </a:solidFill>
                            <a:latin typeface="Cambria Math"/>
                          </a:rPr>
                          <m:t>∗</m:t>
                        </m:r>
                        <m:f>
                          <m:fPr>
                            <m:ctrlPr>
                              <a:rPr lang="en-US" i="1" smtClean="0">
                                <a:solidFill>
                                  <a:schemeClr val="accent2">
                                    <a:lumMod val="50000"/>
                                  </a:schemeClr>
                                </a:solidFill>
                                <a:latin typeface="Cambria Math"/>
                              </a:rPr>
                            </m:ctrlPr>
                          </m:fPr>
                          <m:num>
                            <m:r>
                              <a:rPr lang="es-CO" b="0" i="1" smtClean="0">
                                <a:solidFill>
                                  <a:schemeClr val="accent2">
                                    <a:lumMod val="50000"/>
                                  </a:schemeClr>
                                </a:solidFill>
                                <a:latin typeface="Cambria Math"/>
                              </a:rPr>
                              <m:t>1</m:t>
                            </m:r>
                          </m:num>
                          <m:den>
                            <m:r>
                              <a:rPr lang="es-CO" b="0" i="1" smtClean="0">
                                <a:solidFill>
                                  <a:schemeClr val="accent2">
                                    <a:lumMod val="50000"/>
                                  </a:schemeClr>
                                </a:solidFill>
                                <a:latin typeface="Cambria Math"/>
                              </a:rPr>
                              <m:t>50</m:t>
                            </m:r>
                            <m:r>
                              <a:rPr lang="es-CO" b="0" i="1" smtClean="0">
                                <a:solidFill>
                                  <a:schemeClr val="accent2">
                                    <a:lumMod val="50000"/>
                                  </a:schemeClr>
                                </a:solidFill>
                                <a:latin typeface="Cambria Math"/>
                              </a:rPr>
                              <m:t>𝑀𝐻𝑧</m:t>
                            </m:r>
                          </m:den>
                        </m:f>
                        <m:r>
                          <a:rPr lang="es-CO" b="0" i="1" smtClean="0">
                            <a:solidFill>
                              <a:schemeClr val="accent2">
                                <a:lumMod val="50000"/>
                              </a:schemeClr>
                            </a:solidFill>
                            <a:latin typeface="Cambria Math"/>
                          </a:rPr>
                          <m:t>∗</m:t>
                        </m:r>
                        <m:sSup>
                          <m:sSupPr>
                            <m:ctrlPr>
                              <a:rPr lang="es-CO" b="0" i="1" smtClean="0">
                                <a:solidFill>
                                  <a:schemeClr val="accent2">
                                    <a:lumMod val="50000"/>
                                  </a:schemeClr>
                                </a:solidFill>
                                <a:latin typeface="Cambria Math"/>
                              </a:rPr>
                            </m:ctrlPr>
                          </m:sSupPr>
                          <m:e>
                            <m:r>
                              <a:rPr lang="es-CO" b="0" i="1" smtClean="0">
                                <a:solidFill>
                                  <a:schemeClr val="accent2">
                                    <a:lumMod val="50000"/>
                                  </a:schemeClr>
                                </a:solidFill>
                                <a:latin typeface="Cambria Math"/>
                              </a:rPr>
                              <m:t>2</m:t>
                            </m:r>
                          </m:e>
                          <m:sup>
                            <m:r>
                              <a:rPr lang="es-CO" b="0" i="1" smtClean="0">
                                <a:solidFill>
                                  <a:schemeClr val="accent2">
                                    <a:lumMod val="50000"/>
                                  </a:schemeClr>
                                </a:solidFill>
                                <a:latin typeface="Cambria Math"/>
                              </a:rPr>
                              <m:t>64</m:t>
                            </m:r>
                          </m:sup>
                        </m:sSup>
                        <m:r>
                          <a:rPr lang="es-CO" b="0" i="1" smtClean="0">
                            <a:solidFill>
                              <a:schemeClr val="accent2">
                                <a:lumMod val="50000"/>
                              </a:schemeClr>
                            </a:solidFill>
                            <a:latin typeface="Cambria Math"/>
                          </a:rPr>
                          <m:t>=11697 </m:t>
                        </m:r>
                        <m:r>
                          <a:rPr lang="es-CO" b="0" i="1" smtClean="0">
                            <a:solidFill>
                              <a:schemeClr val="accent2">
                                <a:lumMod val="50000"/>
                              </a:schemeClr>
                            </a:solidFill>
                            <a:latin typeface="Cambria Math"/>
                          </a:rPr>
                          <m:t>𝑎</m:t>
                        </m:r>
                        <m:r>
                          <a:rPr lang="es-CO" b="0" i="1" smtClean="0">
                            <a:solidFill>
                              <a:schemeClr val="accent2">
                                <a:lumMod val="50000"/>
                              </a:schemeClr>
                            </a:solidFill>
                            <a:latin typeface="Cambria Math"/>
                          </a:rPr>
                          <m:t>ñ</m:t>
                        </m:r>
                        <m:r>
                          <a:rPr lang="es-CO" b="0" i="1" smtClean="0">
                            <a:solidFill>
                              <a:schemeClr val="accent2">
                                <a:lumMod val="50000"/>
                              </a:schemeClr>
                            </a:solidFill>
                            <a:latin typeface="Cambria Math"/>
                          </a:rPr>
                          <m:t>𝑜𝑠</m:t>
                        </m:r>
                      </m:oMath>
                    </m:oMathPara>
                  </a14:m>
                  <a:endParaRPr lang="en-US" dirty="0">
                    <a:solidFill>
                      <a:schemeClr val="accent2">
                        <a:lumMod val="50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03141" y="5583592"/>
                  <a:ext cx="4261744" cy="612796"/>
                </a:xfrm>
                <a:prstGeom prst="rect">
                  <a:avLst/>
                </a:prstGeom>
                <a:blipFill rotWithShape="1">
                  <a:blip r:embed="rId5"/>
                  <a:stretch>
                    <a:fillRect/>
                  </a:stretch>
                </a:blipFill>
              </p:spPr>
              <p:txBody>
                <a:bodyPr/>
                <a:lstStyle/>
                <a:p>
                  <a:r>
                    <a:rPr lang="en-US">
                      <a:noFill/>
                    </a:rPr>
                    <a:t> </a:t>
                  </a:r>
                </a:p>
              </p:txBody>
            </p:sp>
          </mc:Fallback>
        </mc:AlternateContent>
        <p:sp>
          <p:nvSpPr>
            <p:cNvPr id="10" name="TextBox 9"/>
            <p:cNvSpPr txBox="1"/>
            <p:nvPr/>
          </p:nvSpPr>
          <p:spPr>
            <a:xfrm>
              <a:off x="588977" y="4725144"/>
              <a:ext cx="3320204" cy="646331"/>
            </a:xfrm>
            <a:prstGeom prst="rect">
              <a:avLst/>
            </a:prstGeom>
            <a:noFill/>
          </p:spPr>
          <p:txBody>
            <a:bodyPr wrap="none" rtlCol="0">
              <a:spAutoFit/>
            </a:bodyPr>
            <a:lstStyle/>
            <a:p>
              <a:pPr marL="285750" indent="-285750">
                <a:buFont typeface="Arial" pitchFamily="34" charset="0"/>
                <a:buChar char="•"/>
              </a:pPr>
              <a:r>
                <a:rPr lang="es-CO" dirty="0" smtClean="0">
                  <a:solidFill>
                    <a:schemeClr val="accent2">
                      <a:lumMod val="50000"/>
                    </a:schemeClr>
                  </a:solidFill>
                </a:rPr>
                <a:t>Reloj: 50 MHz</a:t>
              </a:r>
            </a:p>
            <a:p>
              <a:pPr marL="285750" indent="-285750">
                <a:buFont typeface="Arial" pitchFamily="34" charset="0"/>
                <a:buChar char="•"/>
              </a:pPr>
              <a:r>
                <a:rPr lang="es-CO" dirty="0" smtClean="0">
                  <a:solidFill>
                    <a:schemeClr val="accent2">
                      <a:lumMod val="50000"/>
                    </a:schemeClr>
                  </a:solidFill>
                </a:rPr>
                <a:t>Tamaño de registro: 64 bits.</a:t>
              </a:r>
              <a:endParaRPr lang="en-US" dirty="0">
                <a:solidFill>
                  <a:schemeClr val="accent2">
                    <a:lumMod val="50000"/>
                  </a:schemeClr>
                </a:solidFill>
              </a:endParaRPr>
            </a:p>
          </p:txBody>
        </p:sp>
        <p:sp>
          <p:nvSpPr>
            <p:cNvPr id="11" name="Rectangle 10"/>
            <p:cNvSpPr/>
            <p:nvPr/>
          </p:nvSpPr>
          <p:spPr>
            <a:xfrm>
              <a:off x="539551" y="4653136"/>
              <a:ext cx="4274037" cy="1656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3800599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635204"/>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de ruido en la FPGA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853" y="2348880"/>
            <a:ext cx="415682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2809" y="5373216"/>
            <a:ext cx="8208912" cy="400110"/>
          </a:xfrm>
          <a:prstGeom prst="rect">
            <a:avLst/>
          </a:prstGeom>
          <a:noFill/>
        </p:spPr>
        <p:txBody>
          <a:bodyPr wrap="square" rtlCol="0">
            <a:spAutoFit/>
          </a:bodyPr>
          <a:lstStyle/>
          <a:p>
            <a:pPr algn="ctr"/>
            <a:r>
              <a:rPr lang="es-CO" sz="2000" dirty="0" smtClean="0">
                <a:solidFill>
                  <a:schemeClr val="accent2">
                    <a:lumMod val="50000"/>
                  </a:schemeClr>
                </a:solidFill>
              </a:rPr>
              <a:t>Realimentaciones para lograr la máxima longitud del LFSR</a:t>
            </a:r>
            <a:endParaRPr lang="en-US" sz="2000" dirty="0">
              <a:solidFill>
                <a:schemeClr val="accent2">
                  <a:lumMod val="50000"/>
                </a:schemeClr>
              </a:solidFill>
            </a:endParaRPr>
          </a:p>
        </p:txBody>
      </p:sp>
    </p:spTree>
    <p:extLst>
      <p:ext uri="{BB962C8B-B14F-4D97-AF65-F5344CB8AC3E}">
        <p14:creationId xmlns:p14="http://schemas.microsoft.com/office/powerpoint/2010/main" val="229959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996183"/>
            <a:ext cx="20288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5229" y="2429880"/>
            <a:ext cx="6768752" cy="369332"/>
          </a:xfrm>
          <a:prstGeom prst="rect">
            <a:avLst/>
          </a:prstGeom>
        </p:spPr>
        <p:txBody>
          <a:bodyPr wrap="square">
            <a:spAutoFit/>
          </a:bodyPr>
          <a:lstStyle/>
          <a:p>
            <a:r>
              <a:rPr lang="es-ES" dirty="0">
                <a:solidFill>
                  <a:schemeClr val="accent2">
                    <a:lumMod val="50000"/>
                  </a:schemeClr>
                </a:solidFill>
              </a:rPr>
              <a:t>L</a:t>
            </a:r>
            <a:r>
              <a:rPr lang="es-ES" dirty="0" smtClean="0">
                <a:solidFill>
                  <a:schemeClr val="accent2">
                    <a:lumMod val="50000"/>
                  </a:schemeClr>
                </a:solidFill>
              </a:rPr>
              <a:t>a </a:t>
            </a:r>
            <a:r>
              <a:rPr lang="es-ES" dirty="0">
                <a:solidFill>
                  <a:schemeClr val="accent2">
                    <a:lumMod val="50000"/>
                  </a:schemeClr>
                </a:solidFill>
              </a:rPr>
              <a:t>cantidad de bits en el mensaje es equivalente a: </a:t>
            </a:r>
            <a:endParaRPr lang="en-US" dirty="0">
              <a:solidFill>
                <a:schemeClr val="accent2">
                  <a:lumMod val="50000"/>
                </a:schemeClr>
              </a:solidFill>
            </a:endParaRPr>
          </a:p>
        </p:txBody>
      </p:sp>
      <p:sp>
        <p:nvSpPr>
          <p:cNvPr id="4" name="Rectangle 3"/>
          <p:cNvSpPr/>
          <p:nvPr/>
        </p:nvSpPr>
        <p:spPr>
          <a:xfrm>
            <a:off x="179512" y="635204"/>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de ruido en la FPGA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853234"/>
            <a:ext cx="3400053" cy="67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666" y="3699066"/>
            <a:ext cx="4776353" cy="268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67544" y="3933056"/>
            <a:ext cx="3760093" cy="646331"/>
          </a:xfrm>
          <a:prstGeom prst="rect">
            <a:avLst/>
          </a:prstGeom>
        </p:spPr>
        <p:txBody>
          <a:bodyPr wrap="square">
            <a:spAutoFit/>
          </a:bodyPr>
          <a:lstStyle/>
          <a:p>
            <a:r>
              <a:rPr lang="es-ES" dirty="0" smtClean="0">
                <a:solidFill>
                  <a:schemeClr val="accent2">
                    <a:lumMod val="50000"/>
                  </a:schemeClr>
                </a:solidFill>
              </a:rPr>
              <a:t>Educación usada para generar la </a:t>
            </a:r>
          </a:p>
          <a:p>
            <a:r>
              <a:rPr lang="es-ES" dirty="0" smtClean="0">
                <a:solidFill>
                  <a:schemeClr val="accent2">
                    <a:lumMod val="50000"/>
                  </a:schemeClr>
                </a:solidFill>
              </a:rPr>
              <a:t>distribución de ruido:</a:t>
            </a:r>
            <a:endParaRPr lang="en-US" dirty="0">
              <a:solidFill>
                <a:schemeClr val="accent2">
                  <a:lumMod val="50000"/>
                </a:schemeClr>
              </a:solidFill>
            </a:endParaRPr>
          </a:p>
        </p:txBody>
      </p:sp>
    </p:spTree>
    <p:extLst>
      <p:ext uri="{BB962C8B-B14F-4D97-AF65-F5344CB8AC3E}">
        <p14:creationId xmlns:p14="http://schemas.microsoft.com/office/powerpoint/2010/main" val="1413707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53" y="2824733"/>
            <a:ext cx="72104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35204"/>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de ruido en la FPGA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262240"/>
            <a:ext cx="5382307" cy="150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430053" y="5867980"/>
            <a:ext cx="4446203" cy="369332"/>
          </a:xfrm>
          <a:prstGeom prst="rect">
            <a:avLst/>
          </a:prstGeom>
        </p:spPr>
        <p:txBody>
          <a:bodyPr wrap="square">
            <a:spAutoFit/>
          </a:bodyPr>
          <a:lstStyle/>
          <a:p>
            <a:r>
              <a:rPr lang="es-ES" b="1" dirty="0" smtClean="0">
                <a:solidFill>
                  <a:schemeClr val="accent2">
                    <a:lumMod val="50000"/>
                  </a:schemeClr>
                </a:solidFill>
              </a:rPr>
              <a:t>Circuito usado para corromper un bit.</a:t>
            </a:r>
            <a:endParaRPr lang="en-US" b="1" dirty="0">
              <a:solidFill>
                <a:schemeClr val="accent2">
                  <a:lumMod val="50000"/>
                </a:schemeClr>
              </a:solidFill>
            </a:endParaRPr>
          </a:p>
        </p:txBody>
      </p:sp>
    </p:spTree>
    <p:extLst>
      <p:ext uri="{BB962C8B-B14F-4D97-AF65-F5344CB8AC3E}">
        <p14:creationId xmlns:p14="http://schemas.microsoft.com/office/powerpoint/2010/main" val="2564147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037976" y="941819"/>
            <a:ext cx="5016118" cy="830997"/>
          </a:xfrm>
          <a:prstGeom prst="rect">
            <a:avLst/>
          </a:prstGeom>
          <a:noFill/>
        </p:spPr>
        <p:txBody>
          <a:bodyPr wrap="non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Objetivo general</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4" name="Rectangle 3"/>
          <p:cNvSpPr/>
          <p:nvPr/>
        </p:nvSpPr>
        <p:spPr>
          <a:xfrm>
            <a:off x="755576" y="2204864"/>
            <a:ext cx="7632848" cy="1631216"/>
          </a:xfrm>
          <a:prstGeom prst="rect">
            <a:avLst/>
          </a:prstGeom>
        </p:spPr>
        <p:txBody>
          <a:bodyPr wrap="square">
            <a:spAutoFit/>
          </a:bodyPr>
          <a:lstStyle/>
          <a:p>
            <a:pPr algn="just"/>
            <a:r>
              <a:rPr lang="es-ES" sz="2000" dirty="0">
                <a:solidFill>
                  <a:schemeClr val="accent2">
                    <a:lumMod val="50000"/>
                  </a:schemeClr>
                </a:solidFill>
              </a:rPr>
              <a:t>Implementar un codificador y decodificador Reed-Solomon RS a partir de los campos de Galois en canales lineales y no lineales bajo diferentes condiciones de ruido con el objeto de generar, detectar y corregir errores en sistemas de comunicaciones digitales a través de una FPGA. </a:t>
            </a:r>
            <a:endParaRPr lang="en-US" sz="2000" dirty="0">
              <a:solidFill>
                <a:schemeClr val="accent2">
                  <a:lumMod val="50000"/>
                </a:schemeClr>
              </a:solidFill>
            </a:endParaRPr>
          </a:p>
        </p:txBody>
      </p:sp>
    </p:spTree>
    <p:extLst>
      <p:ext uri="{BB962C8B-B14F-4D97-AF65-F5344CB8AC3E}">
        <p14:creationId xmlns:p14="http://schemas.microsoft.com/office/powerpoint/2010/main" val="1420582381"/>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635204"/>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de ruido en la FPGA</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96" y="3068960"/>
            <a:ext cx="7740352" cy="110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187624" y="4322041"/>
            <a:ext cx="7416824" cy="369332"/>
          </a:xfrm>
          <a:prstGeom prst="rect">
            <a:avLst/>
          </a:prstGeom>
        </p:spPr>
        <p:txBody>
          <a:bodyPr wrap="square">
            <a:spAutoFit/>
          </a:bodyPr>
          <a:lstStyle/>
          <a:p>
            <a:r>
              <a:rPr lang="es-ES" b="1" dirty="0">
                <a:solidFill>
                  <a:schemeClr val="accent2">
                    <a:lumMod val="50000"/>
                  </a:schemeClr>
                </a:solidFill>
              </a:rPr>
              <a:t>Diagrama de boques del canal implementado dentro de la FPGA. </a:t>
            </a:r>
            <a:endParaRPr lang="en-US" b="1" dirty="0">
              <a:solidFill>
                <a:schemeClr val="accent2">
                  <a:lumMod val="50000"/>
                </a:schemeClr>
              </a:solidFill>
            </a:endParaRPr>
          </a:p>
        </p:txBody>
      </p:sp>
      <p:pic>
        <p:nvPicPr>
          <p:cNvPr id="4" name="Picture 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5085184"/>
            <a:ext cx="1132031" cy="1282253"/>
          </a:xfrm>
          <a:prstGeom prst="rect">
            <a:avLst/>
          </a:prstGeom>
        </p:spPr>
      </p:pic>
    </p:spTree>
    <p:extLst>
      <p:ext uri="{BB962C8B-B14F-4D97-AF65-F5344CB8AC3E}">
        <p14:creationId xmlns:p14="http://schemas.microsoft.com/office/powerpoint/2010/main" val="300775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Software</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132856"/>
            <a:ext cx="6586884" cy="156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79712" y="3861048"/>
            <a:ext cx="6192688" cy="369332"/>
          </a:xfrm>
          <a:prstGeom prst="rect">
            <a:avLst/>
          </a:prstGeom>
        </p:spPr>
        <p:txBody>
          <a:bodyPr wrap="square">
            <a:spAutoFit/>
          </a:bodyPr>
          <a:lstStyle/>
          <a:p>
            <a:r>
              <a:rPr lang="es-CO" b="1" dirty="0" smtClean="0">
                <a:solidFill>
                  <a:schemeClr val="accent2">
                    <a:lumMod val="50000"/>
                  </a:schemeClr>
                </a:solidFill>
              </a:rPr>
              <a:t>Diagrama de conexión del sistema implementado. </a:t>
            </a:r>
            <a:endParaRPr lang="es-CO" b="1" dirty="0">
              <a:solidFill>
                <a:schemeClr val="accent2">
                  <a:lumMod val="50000"/>
                </a:schemeClr>
              </a:solidFill>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869160"/>
            <a:ext cx="7121365" cy="90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491880" y="5723964"/>
            <a:ext cx="2309287" cy="369332"/>
          </a:xfrm>
          <a:prstGeom prst="rect">
            <a:avLst/>
          </a:prstGeom>
        </p:spPr>
        <p:txBody>
          <a:bodyPr wrap="none">
            <a:spAutoFit/>
          </a:bodyPr>
          <a:lstStyle/>
          <a:p>
            <a:r>
              <a:rPr lang="es-CO" b="1" dirty="0" smtClean="0">
                <a:solidFill>
                  <a:schemeClr val="accent2">
                    <a:lumMod val="50000"/>
                  </a:schemeClr>
                </a:solidFill>
              </a:rPr>
              <a:t>Trama transmitida. </a:t>
            </a:r>
            <a:endParaRPr lang="es-CO" dirty="0">
              <a:solidFill>
                <a:schemeClr val="accent2">
                  <a:lumMod val="50000"/>
                </a:schemeClr>
              </a:solidFill>
            </a:endParaRPr>
          </a:p>
        </p:txBody>
      </p:sp>
    </p:spTree>
    <p:extLst>
      <p:ext uri="{BB962C8B-B14F-4D97-AF65-F5344CB8AC3E}">
        <p14:creationId xmlns:p14="http://schemas.microsoft.com/office/powerpoint/2010/main" val="26936301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060848"/>
            <a:ext cx="5481733" cy="3694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Software</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2" name="Rectangle 1"/>
          <p:cNvSpPr/>
          <p:nvPr/>
        </p:nvSpPr>
        <p:spPr>
          <a:xfrm>
            <a:off x="2340744" y="5733256"/>
            <a:ext cx="4895552" cy="369332"/>
          </a:xfrm>
          <a:prstGeom prst="rect">
            <a:avLst/>
          </a:prstGeom>
        </p:spPr>
        <p:txBody>
          <a:bodyPr wrap="square">
            <a:spAutoFit/>
          </a:bodyPr>
          <a:lstStyle/>
          <a:p>
            <a:r>
              <a:rPr lang="es-ES" b="1" dirty="0">
                <a:solidFill>
                  <a:schemeClr val="accent2">
                    <a:lumMod val="50000"/>
                  </a:schemeClr>
                </a:solidFill>
              </a:rPr>
              <a:t>Entidad - módulo de comunicación UART. </a:t>
            </a:r>
            <a:endParaRPr lang="en-US" dirty="0">
              <a:solidFill>
                <a:schemeClr val="accent2">
                  <a:lumMod val="50000"/>
                </a:schemeClr>
              </a:solidFill>
            </a:endParaRPr>
          </a:p>
        </p:txBody>
      </p:sp>
    </p:spTree>
    <p:extLst>
      <p:ext uri="{BB962C8B-B14F-4D97-AF65-F5344CB8AC3E}">
        <p14:creationId xmlns:p14="http://schemas.microsoft.com/office/powerpoint/2010/main" val="36296142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892769"/>
            <a:ext cx="6984776" cy="411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Software</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2" name="Rectangle 1"/>
          <p:cNvSpPr/>
          <p:nvPr/>
        </p:nvSpPr>
        <p:spPr>
          <a:xfrm>
            <a:off x="1853952" y="6011996"/>
            <a:ext cx="5670376" cy="369332"/>
          </a:xfrm>
          <a:prstGeom prst="rect">
            <a:avLst/>
          </a:prstGeom>
        </p:spPr>
        <p:txBody>
          <a:bodyPr wrap="square">
            <a:spAutoFit/>
          </a:bodyPr>
          <a:lstStyle/>
          <a:p>
            <a:r>
              <a:rPr lang="es-ES" b="1" dirty="0">
                <a:solidFill>
                  <a:schemeClr val="accent2">
                    <a:lumMod val="50000"/>
                  </a:schemeClr>
                </a:solidFill>
              </a:rPr>
              <a:t>Configuración del error en el software de control. </a:t>
            </a:r>
            <a:endParaRPr lang="en-US" dirty="0">
              <a:solidFill>
                <a:schemeClr val="accent2">
                  <a:lumMod val="50000"/>
                </a:schemeClr>
              </a:solidFill>
            </a:endParaRPr>
          </a:p>
        </p:txBody>
      </p:sp>
    </p:spTree>
    <p:extLst>
      <p:ext uri="{BB962C8B-B14F-4D97-AF65-F5344CB8AC3E}">
        <p14:creationId xmlns:p14="http://schemas.microsoft.com/office/powerpoint/2010/main" val="13781536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199" y="1612530"/>
            <a:ext cx="7160133" cy="4197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33279" y="5934621"/>
            <a:ext cx="6647974" cy="369332"/>
          </a:xfrm>
          <a:prstGeom prst="rect">
            <a:avLst/>
          </a:prstGeom>
          <a:noFill/>
        </p:spPr>
        <p:txBody>
          <a:bodyPr wrap="none" rtlCol="0">
            <a:spAutoFit/>
          </a:bodyPr>
          <a:lstStyle/>
          <a:p>
            <a:r>
              <a:rPr lang="es-CO" b="1" dirty="0" smtClean="0">
                <a:solidFill>
                  <a:srgbClr val="000058"/>
                </a:solidFill>
              </a:rPr>
              <a:t>Daño del 1er símbolo (4to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199" y="1612884"/>
            <a:ext cx="7158926"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9392"/>
            <a:ext cx="9159338" cy="6962294"/>
          </a:xfrm>
          <a:prstGeom prst="rect">
            <a:avLst/>
          </a:prstGeom>
        </p:spPr>
      </p:pic>
      <p:pic>
        <p:nvPicPr>
          <p:cNvPr id="820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199" y="2939786"/>
            <a:ext cx="3338326" cy="154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33279" y="5942475"/>
            <a:ext cx="6647974" cy="369332"/>
          </a:xfrm>
          <a:prstGeom prst="rect">
            <a:avLst/>
          </a:prstGeom>
          <a:solidFill>
            <a:schemeClr val="bg1"/>
          </a:solidFill>
        </p:spPr>
        <p:txBody>
          <a:bodyPr wrap="none" rtlCol="0">
            <a:spAutoFit/>
          </a:bodyPr>
          <a:lstStyle/>
          <a:p>
            <a:r>
              <a:rPr lang="es-CO" b="1" dirty="0" smtClean="0">
                <a:solidFill>
                  <a:srgbClr val="000058"/>
                </a:solidFill>
              </a:rPr>
              <a:t>Daño del 1er símbolo (4to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pic>
        <p:nvPicPr>
          <p:cNvPr id="1229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4653136"/>
            <a:ext cx="2343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8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53" presetClass="entr" presetSubtype="16" fill="hold" nodeType="withEffect">
                                  <p:stCondLst>
                                    <p:cond delay="0"/>
                                  </p:stCondLst>
                                  <p:childTnLst>
                                    <p:set>
                                      <p:cBhvr>
                                        <p:cTn id="14" dur="1" fill="hold">
                                          <p:stCondLst>
                                            <p:cond delay="0"/>
                                          </p:stCondLst>
                                        </p:cTn>
                                        <p:tgtEl>
                                          <p:spTgt spid="8201"/>
                                        </p:tgtEl>
                                        <p:attrNameLst>
                                          <p:attrName>style.visibility</p:attrName>
                                        </p:attrNameLst>
                                      </p:cBhvr>
                                      <p:to>
                                        <p:strVal val="visible"/>
                                      </p:to>
                                    </p:set>
                                    <p:anim calcmode="lin" valueType="num">
                                      <p:cBhvr>
                                        <p:cTn id="15" dur="500" fill="hold"/>
                                        <p:tgtEl>
                                          <p:spTgt spid="8201"/>
                                        </p:tgtEl>
                                        <p:attrNameLst>
                                          <p:attrName>ppt_w</p:attrName>
                                        </p:attrNameLst>
                                      </p:cBhvr>
                                      <p:tavLst>
                                        <p:tav tm="0">
                                          <p:val>
                                            <p:fltVal val="0"/>
                                          </p:val>
                                        </p:tav>
                                        <p:tav tm="100000">
                                          <p:val>
                                            <p:strVal val="#ppt_w"/>
                                          </p:val>
                                        </p:tav>
                                      </p:tavLst>
                                    </p:anim>
                                    <p:anim calcmode="lin" valueType="num">
                                      <p:cBhvr>
                                        <p:cTn id="16" dur="500" fill="hold"/>
                                        <p:tgtEl>
                                          <p:spTgt spid="8201"/>
                                        </p:tgtEl>
                                        <p:attrNameLst>
                                          <p:attrName>ppt_h</p:attrName>
                                        </p:attrNameLst>
                                      </p:cBhvr>
                                      <p:tavLst>
                                        <p:tav tm="0">
                                          <p:val>
                                            <p:fltVal val="0"/>
                                          </p:val>
                                        </p:tav>
                                        <p:tav tm="100000">
                                          <p:val>
                                            <p:strVal val="#ppt_h"/>
                                          </p:val>
                                        </p:tav>
                                      </p:tavLst>
                                    </p:anim>
                                    <p:animEffect transition="in" filter="fade">
                                      <p:cBhvr>
                                        <p:cTn id="17" dur="500"/>
                                        <p:tgtEl>
                                          <p:spTgt spid="820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nodeType="withEffect">
                                  <p:stCondLst>
                                    <p:cond delay="0"/>
                                  </p:stCondLst>
                                  <p:childTnLst>
                                    <p:set>
                                      <p:cBhvr>
                                        <p:cTn id="24" dur="1" fill="hold">
                                          <p:stCondLst>
                                            <p:cond delay="0"/>
                                          </p:stCondLst>
                                        </p:cTn>
                                        <p:tgtEl>
                                          <p:spTgt spid="12290"/>
                                        </p:tgtEl>
                                        <p:attrNameLst>
                                          <p:attrName>style.visibility</p:attrName>
                                        </p:attrNameLst>
                                      </p:cBhvr>
                                      <p:to>
                                        <p:strVal val="visible"/>
                                      </p:to>
                                    </p:set>
                                    <p:anim calcmode="lin" valueType="num">
                                      <p:cBhvr>
                                        <p:cTn id="25" dur="500" fill="hold"/>
                                        <p:tgtEl>
                                          <p:spTgt spid="12290"/>
                                        </p:tgtEl>
                                        <p:attrNameLst>
                                          <p:attrName>ppt_w</p:attrName>
                                        </p:attrNameLst>
                                      </p:cBhvr>
                                      <p:tavLst>
                                        <p:tav tm="0">
                                          <p:val>
                                            <p:fltVal val="0"/>
                                          </p:val>
                                        </p:tav>
                                        <p:tav tm="100000">
                                          <p:val>
                                            <p:strVal val="#ppt_w"/>
                                          </p:val>
                                        </p:tav>
                                      </p:tavLst>
                                    </p:anim>
                                    <p:anim calcmode="lin" valueType="num">
                                      <p:cBhvr>
                                        <p:cTn id="26" dur="500" fill="hold"/>
                                        <p:tgtEl>
                                          <p:spTgt spid="12290"/>
                                        </p:tgtEl>
                                        <p:attrNameLst>
                                          <p:attrName>ppt_h</p:attrName>
                                        </p:attrNameLst>
                                      </p:cBhvr>
                                      <p:tavLst>
                                        <p:tav tm="0">
                                          <p:val>
                                            <p:fltVal val="0"/>
                                          </p:val>
                                        </p:tav>
                                        <p:tav tm="100000">
                                          <p:val>
                                            <p:strVal val="#ppt_h"/>
                                          </p:val>
                                        </p:tav>
                                      </p:tavLst>
                                    </p:anim>
                                    <p:animEffect transition="in" filter="fade">
                                      <p:cBhvr>
                                        <p:cTn id="2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412776"/>
            <a:ext cx="7153982"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168" y="1409494"/>
            <a:ext cx="7153982"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7384"/>
            <a:ext cx="9159338" cy="6885384"/>
          </a:xfrm>
          <a:prstGeom prst="rect">
            <a:avLst/>
          </a:prstGeom>
        </p:spPr>
      </p:pic>
      <p:sp>
        <p:nvSpPr>
          <p:cNvPr id="8" name="TextBox 7"/>
          <p:cNvSpPr txBox="1"/>
          <p:nvPr/>
        </p:nvSpPr>
        <p:spPr>
          <a:xfrm>
            <a:off x="1206844" y="5934621"/>
            <a:ext cx="6827510" cy="369332"/>
          </a:xfrm>
          <a:prstGeom prst="rect">
            <a:avLst/>
          </a:prstGeom>
          <a:noFill/>
        </p:spPr>
        <p:txBody>
          <a:bodyPr wrap="none" rtlCol="0">
            <a:spAutoFit/>
          </a:bodyPr>
          <a:lstStyle/>
          <a:p>
            <a:r>
              <a:rPr lang="es-CO" b="1" dirty="0" smtClean="0">
                <a:solidFill>
                  <a:srgbClr val="000058"/>
                </a:solidFill>
              </a:rPr>
              <a:t>Daño del 5to símbolo (20vo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sp>
        <p:nvSpPr>
          <p:cNvPr id="9" name="TextBox 8"/>
          <p:cNvSpPr txBox="1"/>
          <p:nvPr/>
        </p:nvSpPr>
        <p:spPr>
          <a:xfrm>
            <a:off x="1187624" y="5939988"/>
            <a:ext cx="6827510" cy="369332"/>
          </a:xfrm>
          <a:prstGeom prst="rect">
            <a:avLst/>
          </a:prstGeom>
          <a:solidFill>
            <a:schemeClr val="bg1"/>
          </a:solidFill>
        </p:spPr>
        <p:txBody>
          <a:bodyPr wrap="none" rtlCol="0">
            <a:spAutoFit/>
          </a:bodyPr>
          <a:lstStyle/>
          <a:p>
            <a:r>
              <a:rPr lang="es-CO" b="1" dirty="0" smtClean="0">
                <a:solidFill>
                  <a:srgbClr val="000058"/>
                </a:solidFill>
              </a:rPr>
              <a:t>Daño del 5to símbolo (20vo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852936"/>
            <a:ext cx="33528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962" y="4721324"/>
            <a:ext cx="18859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2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nodeType="withEffect">
                                  <p:stCondLst>
                                    <p:cond delay="0"/>
                                  </p:stCondLst>
                                  <p:childTnLst>
                                    <p:set>
                                      <p:cBhvr>
                                        <p:cTn id="19" dur="1" fill="hold">
                                          <p:stCondLst>
                                            <p:cond delay="0"/>
                                          </p:stCondLst>
                                        </p:cTn>
                                        <p:tgtEl>
                                          <p:spTgt spid="11266"/>
                                        </p:tgtEl>
                                        <p:attrNameLst>
                                          <p:attrName>style.visibility</p:attrName>
                                        </p:attrNameLst>
                                      </p:cBhvr>
                                      <p:to>
                                        <p:strVal val="visible"/>
                                      </p:to>
                                    </p:set>
                                    <p:anim calcmode="lin" valueType="num">
                                      <p:cBhvr>
                                        <p:cTn id="20" dur="500" fill="hold"/>
                                        <p:tgtEl>
                                          <p:spTgt spid="11266"/>
                                        </p:tgtEl>
                                        <p:attrNameLst>
                                          <p:attrName>ppt_w</p:attrName>
                                        </p:attrNameLst>
                                      </p:cBhvr>
                                      <p:tavLst>
                                        <p:tav tm="0">
                                          <p:val>
                                            <p:fltVal val="0"/>
                                          </p:val>
                                        </p:tav>
                                        <p:tav tm="100000">
                                          <p:val>
                                            <p:strVal val="#ppt_w"/>
                                          </p:val>
                                        </p:tav>
                                      </p:tavLst>
                                    </p:anim>
                                    <p:anim calcmode="lin" valueType="num">
                                      <p:cBhvr>
                                        <p:cTn id="21" dur="500" fill="hold"/>
                                        <p:tgtEl>
                                          <p:spTgt spid="11266"/>
                                        </p:tgtEl>
                                        <p:attrNameLst>
                                          <p:attrName>ppt_h</p:attrName>
                                        </p:attrNameLst>
                                      </p:cBhvr>
                                      <p:tavLst>
                                        <p:tav tm="0">
                                          <p:val>
                                            <p:fltVal val="0"/>
                                          </p:val>
                                        </p:tav>
                                        <p:tav tm="100000">
                                          <p:val>
                                            <p:strVal val="#ppt_h"/>
                                          </p:val>
                                        </p:tav>
                                      </p:tavLst>
                                    </p:anim>
                                    <p:animEffect transition="in" filter="fade">
                                      <p:cBhvr>
                                        <p:cTn id="22" dur="500"/>
                                        <p:tgtEl>
                                          <p:spTgt spid="11266"/>
                                        </p:tgtEl>
                                      </p:cBhvr>
                                    </p:animEffect>
                                  </p:childTnLst>
                                </p:cTn>
                              </p:par>
                              <p:par>
                                <p:cTn id="23" presetID="53" presetClass="entr" presetSubtype="16" fill="hold" nodeType="withEffect">
                                  <p:stCondLst>
                                    <p:cond delay="0"/>
                                  </p:stCondLst>
                                  <p:childTnLst>
                                    <p:set>
                                      <p:cBhvr>
                                        <p:cTn id="24" dur="1" fill="hold">
                                          <p:stCondLst>
                                            <p:cond delay="0"/>
                                          </p:stCondLst>
                                        </p:cTn>
                                        <p:tgtEl>
                                          <p:spTgt spid="11267"/>
                                        </p:tgtEl>
                                        <p:attrNameLst>
                                          <p:attrName>style.visibility</p:attrName>
                                        </p:attrNameLst>
                                      </p:cBhvr>
                                      <p:to>
                                        <p:strVal val="visible"/>
                                      </p:to>
                                    </p:set>
                                    <p:anim calcmode="lin" valueType="num">
                                      <p:cBhvr>
                                        <p:cTn id="25" dur="500" fill="hold"/>
                                        <p:tgtEl>
                                          <p:spTgt spid="11267"/>
                                        </p:tgtEl>
                                        <p:attrNameLst>
                                          <p:attrName>ppt_w</p:attrName>
                                        </p:attrNameLst>
                                      </p:cBhvr>
                                      <p:tavLst>
                                        <p:tav tm="0">
                                          <p:val>
                                            <p:fltVal val="0"/>
                                          </p:val>
                                        </p:tav>
                                        <p:tav tm="100000">
                                          <p:val>
                                            <p:strVal val="#ppt_w"/>
                                          </p:val>
                                        </p:tav>
                                      </p:tavLst>
                                    </p:anim>
                                    <p:anim calcmode="lin" valueType="num">
                                      <p:cBhvr>
                                        <p:cTn id="26" dur="500" fill="hold"/>
                                        <p:tgtEl>
                                          <p:spTgt spid="11267"/>
                                        </p:tgtEl>
                                        <p:attrNameLst>
                                          <p:attrName>ppt_h</p:attrName>
                                        </p:attrNameLst>
                                      </p:cBhvr>
                                      <p:tavLst>
                                        <p:tav tm="0">
                                          <p:val>
                                            <p:fltVal val="0"/>
                                          </p:val>
                                        </p:tav>
                                        <p:tav tm="100000">
                                          <p:val>
                                            <p:strVal val="#ppt_h"/>
                                          </p:val>
                                        </p:tav>
                                      </p:tavLst>
                                    </p:anim>
                                    <p:animEffect transition="in" filter="fade">
                                      <p:cBhvr>
                                        <p:cTn id="27"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40" y="1392144"/>
            <a:ext cx="7149054"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44642" y="5661248"/>
            <a:ext cx="6955750" cy="369332"/>
          </a:xfrm>
          <a:prstGeom prst="rect">
            <a:avLst/>
          </a:prstGeom>
          <a:solidFill>
            <a:schemeClr val="bg1"/>
          </a:solidFill>
        </p:spPr>
        <p:txBody>
          <a:bodyPr wrap="none" rtlCol="0">
            <a:spAutoFit/>
          </a:bodyPr>
          <a:lstStyle/>
          <a:p>
            <a:r>
              <a:rPr lang="es-CO" b="1" dirty="0" smtClean="0">
                <a:solidFill>
                  <a:srgbClr val="000058"/>
                </a:solidFill>
              </a:rPr>
              <a:t>Daño del 14vo símbolo (53vo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540" y="1392144"/>
            <a:ext cx="7149054"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8" y="3335"/>
            <a:ext cx="9159338" cy="6885384"/>
          </a:xfrm>
          <a:prstGeom prst="rect">
            <a:avLst/>
          </a:prstGeom>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8" name="TextBox 7"/>
          <p:cNvSpPr txBox="1"/>
          <p:nvPr/>
        </p:nvSpPr>
        <p:spPr>
          <a:xfrm>
            <a:off x="1183101" y="5661418"/>
            <a:ext cx="6955750" cy="369332"/>
          </a:xfrm>
          <a:prstGeom prst="rect">
            <a:avLst/>
          </a:prstGeom>
          <a:solidFill>
            <a:schemeClr val="bg1"/>
          </a:solidFill>
        </p:spPr>
        <p:txBody>
          <a:bodyPr wrap="none" rtlCol="0">
            <a:spAutoFit/>
          </a:bodyPr>
          <a:lstStyle/>
          <a:p>
            <a:r>
              <a:rPr lang="es-CO" b="1" dirty="0" smtClean="0">
                <a:solidFill>
                  <a:srgbClr val="000058"/>
                </a:solidFill>
              </a:rPr>
              <a:t>Daño del 14vo símbolo (53vo bit) del </a:t>
            </a:r>
            <a:r>
              <a:rPr lang="es-CO" b="1" i="1" dirty="0" smtClean="0">
                <a:solidFill>
                  <a:srgbClr val="000058"/>
                </a:solidFill>
              </a:rPr>
              <a:t>codeword</a:t>
            </a:r>
            <a:r>
              <a:rPr lang="es-CO" b="1" dirty="0" smtClean="0">
                <a:solidFill>
                  <a:srgbClr val="000058"/>
                </a:solidFill>
              </a:rPr>
              <a:t> en un RS(15,9)</a:t>
            </a:r>
            <a:endParaRPr lang="en-US" b="1" dirty="0">
              <a:solidFill>
                <a:srgbClr val="000058"/>
              </a:solidFill>
            </a:endParaRPr>
          </a:p>
        </p:txBody>
      </p:sp>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20" y="2798327"/>
            <a:ext cx="2933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744" y="4653136"/>
            <a:ext cx="18859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3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nodeType="withEffect">
                                  <p:stCondLst>
                                    <p:cond delay="0"/>
                                  </p:stCondLst>
                                  <p:childTnLst>
                                    <p:set>
                                      <p:cBhvr>
                                        <p:cTn id="19" dur="1" fill="hold">
                                          <p:stCondLst>
                                            <p:cond delay="0"/>
                                          </p:stCondLst>
                                        </p:cTn>
                                        <p:tgtEl>
                                          <p:spTgt spid="8198"/>
                                        </p:tgtEl>
                                        <p:attrNameLst>
                                          <p:attrName>style.visibility</p:attrName>
                                        </p:attrNameLst>
                                      </p:cBhvr>
                                      <p:to>
                                        <p:strVal val="visible"/>
                                      </p:to>
                                    </p:set>
                                    <p:anim calcmode="lin" valueType="num">
                                      <p:cBhvr>
                                        <p:cTn id="20" dur="500" fill="hold"/>
                                        <p:tgtEl>
                                          <p:spTgt spid="8198"/>
                                        </p:tgtEl>
                                        <p:attrNameLst>
                                          <p:attrName>ppt_w</p:attrName>
                                        </p:attrNameLst>
                                      </p:cBhvr>
                                      <p:tavLst>
                                        <p:tav tm="0">
                                          <p:val>
                                            <p:fltVal val="0"/>
                                          </p:val>
                                        </p:tav>
                                        <p:tav tm="100000">
                                          <p:val>
                                            <p:strVal val="#ppt_w"/>
                                          </p:val>
                                        </p:tav>
                                      </p:tavLst>
                                    </p:anim>
                                    <p:anim calcmode="lin" valueType="num">
                                      <p:cBhvr>
                                        <p:cTn id="21" dur="500" fill="hold"/>
                                        <p:tgtEl>
                                          <p:spTgt spid="8198"/>
                                        </p:tgtEl>
                                        <p:attrNameLst>
                                          <p:attrName>ppt_h</p:attrName>
                                        </p:attrNameLst>
                                      </p:cBhvr>
                                      <p:tavLst>
                                        <p:tav tm="0">
                                          <p:val>
                                            <p:fltVal val="0"/>
                                          </p:val>
                                        </p:tav>
                                        <p:tav tm="100000">
                                          <p:val>
                                            <p:strVal val="#ppt_h"/>
                                          </p:val>
                                        </p:tav>
                                      </p:tavLst>
                                    </p:anim>
                                    <p:animEffect transition="in" filter="fade">
                                      <p:cBhvr>
                                        <p:cTn id="22" dur="500"/>
                                        <p:tgtEl>
                                          <p:spTgt spid="8198"/>
                                        </p:tgtEl>
                                      </p:cBhvr>
                                    </p:animEffect>
                                  </p:childTnLst>
                                </p:cTn>
                              </p:par>
                              <p:par>
                                <p:cTn id="23" presetID="53" presetClass="entr" presetSubtype="16" fill="hold" nodeType="withEffect">
                                  <p:stCondLst>
                                    <p:cond delay="0"/>
                                  </p:stCondLst>
                                  <p:childTnLst>
                                    <p:set>
                                      <p:cBhvr>
                                        <p:cTn id="24" dur="1" fill="hold">
                                          <p:stCondLst>
                                            <p:cond delay="0"/>
                                          </p:stCondLst>
                                        </p:cTn>
                                        <p:tgtEl>
                                          <p:spTgt spid="8199"/>
                                        </p:tgtEl>
                                        <p:attrNameLst>
                                          <p:attrName>style.visibility</p:attrName>
                                        </p:attrNameLst>
                                      </p:cBhvr>
                                      <p:to>
                                        <p:strVal val="visible"/>
                                      </p:to>
                                    </p:set>
                                    <p:anim calcmode="lin" valueType="num">
                                      <p:cBhvr>
                                        <p:cTn id="25" dur="500" fill="hold"/>
                                        <p:tgtEl>
                                          <p:spTgt spid="8199"/>
                                        </p:tgtEl>
                                        <p:attrNameLst>
                                          <p:attrName>ppt_w</p:attrName>
                                        </p:attrNameLst>
                                      </p:cBhvr>
                                      <p:tavLst>
                                        <p:tav tm="0">
                                          <p:val>
                                            <p:fltVal val="0"/>
                                          </p:val>
                                        </p:tav>
                                        <p:tav tm="100000">
                                          <p:val>
                                            <p:strVal val="#ppt_w"/>
                                          </p:val>
                                        </p:tav>
                                      </p:tavLst>
                                    </p:anim>
                                    <p:anim calcmode="lin" valueType="num">
                                      <p:cBhvr>
                                        <p:cTn id="26" dur="500" fill="hold"/>
                                        <p:tgtEl>
                                          <p:spTgt spid="8199"/>
                                        </p:tgtEl>
                                        <p:attrNameLst>
                                          <p:attrName>ppt_h</p:attrName>
                                        </p:attrNameLst>
                                      </p:cBhvr>
                                      <p:tavLst>
                                        <p:tav tm="0">
                                          <p:val>
                                            <p:fltVal val="0"/>
                                          </p:val>
                                        </p:tav>
                                        <p:tav tm="100000">
                                          <p:val>
                                            <p:strVal val="#ppt_h"/>
                                          </p:val>
                                        </p:tav>
                                      </p:tavLst>
                                    </p:anim>
                                    <p:animEffect transition="in" filter="fade">
                                      <p:cBhvr>
                                        <p:cTn id="27"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65" y="1464152"/>
            <a:ext cx="7187001"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4" name="TextBox 3"/>
          <p:cNvSpPr txBox="1"/>
          <p:nvPr/>
        </p:nvSpPr>
        <p:spPr>
          <a:xfrm>
            <a:off x="1979712" y="5661418"/>
            <a:ext cx="5044971" cy="369332"/>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a:t>
            </a:r>
            <a:endParaRPr lang="en-US" b="1" dirty="0">
              <a:solidFill>
                <a:srgbClr val="000058"/>
              </a:solidFill>
            </a:endParaRP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65" y="1467300"/>
            <a:ext cx="7187001"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8" y="3335"/>
            <a:ext cx="9159338" cy="6885384"/>
          </a:xfrm>
          <a:prstGeom prst="rect">
            <a:avLst/>
          </a:prstGeom>
        </p:spPr>
      </p:pic>
      <p:sp>
        <p:nvSpPr>
          <p:cNvPr id="9" name="TextBox 8"/>
          <p:cNvSpPr txBox="1"/>
          <p:nvPr/>
        </p:nvSpPr>
        <p:spPr>
          <a:xfrm>
            <a:off x="2051720" y="5733256"/>
            <a:ext cx="5044971" cy="369332"/>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a:t>
            </a:r>
            <a:endParaRPr lang="en-US" b="1" dirty="0">
              <a:solidFill>
                <a:srgbClr val="000058"/>
              </a:solidFill>
            </a:endParaRPr>
          </a:p>
        </p:txBody>
      </p:sp>
      <p:pic>
        <p:nvPicPr>
          <p:cNvPr id="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668" y="2996952"/>
            <a:ext cx="30861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4797152"/>
            <a:ext cx="1771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75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nodeType="withEffect">
                                  <p:stCondLst>
                                    <p:cond delay="0"/>
                                  </p:stCondLst>
                                  <p:childTnLst>
                                    <p:set>
                                      <p:cBhvr>
                                        <p:cTn id="19" dur="1" fill="hold">
                                          <p:stCondLst>
                                            <p:cond delay="0"/>
                                          </p:stCondLst>
                                        </p:cTn>
                                        <p:tgtEl>
                                          <p:spTgt spid="9223"/>
                                        </p:tgtEl>
                                        <p:attrNameLst>
                                          <p:attrName>style.visibility</p:attrName>
                                        </p:attrNameLst>
                                      </p:cBhvr>
                                      <p:to>
                                        <p:strVal val="visible"/>
                                      </p:to>
                                    </p:set>
                                    <p:anim calcmode="lin" valueType="num">
                                      <p:cBhvr>
                                        <p:cTn id="20" dur="500" fill="hold"/>
                                        <p:tgtEl>
                                          <p:spTgt spid="9223"/>
                                        </p:tgtEl>
                                        <p:attrNameLst>
                                          <p:attrName>ppt_w</p:attrName>
                                        </p:attrNameLst>
                                      </p:cBhvr>
                                      <p:tavLst>
                                        <p:tav tm="0">
                                          <p:val>
                                            <p:fltVal val="0"/>
                                          </p:val>
                                        </p:tav>
                                        <p:tav tm="100000">
                                          <p:val>
                                            <p:strVal val="#ppt_w"/>
                                          </p:val>
                                        </p:tav>
                                      </p:tavLst>
                                    </p:anim>
                                    <p:anim calcmode="lin" valueType="num">
                                      <p:cBhvr>
                                        <p:cTn id="21" dur="500" fill="hold"/>
                                        <p:tgtEl>
                                          <p:spTgt spid="9223"/>
                                        </p:tgtEl>
                                        <p:attrNameLst>
                                          <p:attrName>ppt_h</p:attrName>
                                        </p:attrNameLst>
                                      </p:cBhvr>
                                      <p:tavLst>
                                        <p:tav tm="0">
                                          <p:val>
                                            <p:fltVal val="0"/>
                                          </p:val>
                                        </p:tav>
                                        <p:tav tm="100000">
                                          <p:val>
                                            <p:strVal val="#ppt_h"/>
                                          </p:val>
                                        </p:tav>
                                      </p:tavLst>
                                    </p:anim>
                                    <p:animEffect transition="in" filter="fade">
                                      <p:cBhvr>
                                        <p:cTn id="22" dur="500"/>
                                        <p:tgtEl>
                                          <p:spTgt spid="9223"/>
                                        </p:tgtEl>
                                      </p:cBhvr>
                                    </p:animEffect>
                                  </p:childTnLst>
                                </p:cTn>
                              </p:par>
                              <p:par>
                                <p:cTn id="23" presetID="53" presetClass="entr" presetSubtype="16" fill="hold" nodeType="withEffect">
                                  <p:stCondLst>
                                    <p:cond delay="0"/>
                                  </p:stCondLst>
                                  <p:childTnLst>
                                    <p:set>
                                      <p:cBhvr>
                                        <p:cTn id="24" dur="1" fill="hold">
                                          <p:stCondLst>
                                            <p:cond delay="0"/>
                                          </p:stCondLst>
                                        </p:cTn>
                                        <p:tgtEl>
                                          <p:spTgt spid="9224"/>
                                        </p:tgtEl>
                                        <p:attrNameLst>
                                          <p:attrName>style.visibility</p:attrName>
                                        </p:attrNameLst>
                                      </p:cBhvr>
                                      <p:to>
                                        <p:strVal val="visible"/>
                                      </p:to>
                                    </p:set>
                                    <p:anim calcmode="lin" valueType="num">
                                      <p:cBhvr>
                                        <p:cTn id="25" dur="500" fill="hold"/>
                                        <p:tgtEl>
                                          <p:spTgt spid="9224"/>
                                        </p:tgtEl>
                                        <p:attrNameLst>
                                          <p:attrName>ppt_w</p:attrName>
                                        </p:attrNameLst>
                                      </p:cBhvr>
                                      <p:tavLst>
                                        <p:tav tm="0">
                                          <p:val>
                                            <p:fltVal val="0"/>
                                          </p:val>
                                        </p:tav>
                                        <p:tav tm="100000">
                                          <p:val>
                                            <p:strVal val="#ppt_w"/>
                                          </p:val>
                                        </p:tav>
                                      </p:tavLst>
                                    </p:anim>
                                    <p:anim calcmode="lin" valueType="num">
                                      <p:cBhvr>
                                        <p:cTn id="26" dur="500" fill="hold"/>
                                        <p:tgtEl>
                                          <p:spTgt spid="9224"/>
                                        </p:tgtEl>
                                        <p:attrNameLst>
                                          <p:attrName>ppt_h</p:attrName>
                                        </p:attrNameLst>
                                      </p:cBhvr>
                                      <p:tavLst>
                                        <p:tav tm="0">
                                          <p:val>
                                            <p:fltVal val="0"/>
                                          </p:val>
                                        </p:tav>
                                        <p:tav tm="100000">
                                          <p:val>
                                            <p:strVal val="#ppt_h"/>
                                          </p:val>
                                        </p:tav>
                                      </p:tavLst>
                                    </p:anim>
                                    <p:animEffect transition="in" filter="fade">
                                      <p:cBhvr>
                                        <p:cTn id="2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1089885" y="5733256"/>
            <a:ext cx="7154523" cy="369332"/>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endParaRPr lang="en-US" b="1" dirty="0">
              <a:solidFill>
                <a:srgbClr val="000058"/>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392144"/>
            <a:ext cx="7167995"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392144"/>
            <a:ext cx="7167995"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8" y="3335"/>
            <a:ext cx="9159338" cy="6885384"/>
          </a:xfrm>
          <a:prstGeom prst="rect">
            <a:avLst/>
          </a:prstGeom>
        </p:spPr>
      </p:pic>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725143"/>
            <a:ext cx="2016224" cy="761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43273" y="5742094"/>
            <a:ext cx="7154523" cy="369332"/>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endParaRPr lang="en-US" b="1" dirty="0">
              <a:solidFill>
                <a:srgbClr val="000058"/>
              </a:solidFill>
            </a:endParaRPr>
          </a:p>
        </p:txBody>
      </p:sp>
      <p:pic>
        <p:nvPicPr>
          <p:cNvPr id="1024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938" y="2852936"/>
            <a:ext cx="29527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54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53" presetClass="entr" presetSubtype="16" fill="hold" nodeType="withEffect">
                                  <p:stCondLst>
                                    <p:cond delay="0"/>
                                  </p:stCondLst>
                                  <p:childTnLst>
                                    <p:set>
                                      <p:cBhvr>
                                        <p:cTn id="19" dur="1" fill="hold">
                                          <p:stCondLst>
                                            <p:cond delay="0"/>
                                          </p:stCondLst>
                                        </p:cTn>
                                        <p:tgtEl>
                                          <p:spTgt spid="10245"/>
                                        </p:tgtEl>
                                        <p:attrNameLst>
                                          <p:attrName>style.visibility</p:attrName>
                                        </p:attrNameLst>
                                      </p:cBhvr>
                                      <p:to>
                                        <p:strVal val="visible"/>
                                      </p:to>
                                    </p:set>
                                    <p:anim calcmode="lin" valueType="num">
                                      <p:cBhvr>
                                        <p:cTn id="20" dur="500" fill="hold"/>
                                        <p:tgtEl>
                                          <p:spTgt spid="10245"/>
                                        </p:tgtEl>
                                        <p:attrNameLst>
                                          <p:attrName>ppt_w</p:attrName>
                                        </p:attrNameLst>
                                      </p:cBhvr>
                                      <p:tavLst>
                                        <p:tav tm="0">
                                          <p:val>
                                            <p:fltVal val="0"/>
                                          </p:val>
                                        </p:tav>
                                        <p:tav tm="100000">
                                          <p:val>
                                            <p:strVal val="#ppt_w"/>
                                          </p:val>
                                        </p:tav>
                                      </p:tavLst>
                                    </p:anim>
                                    <p:anim calcmode="lin" valueType="num">
                                      <p:cBhvr>
                                        <p:cTn id="21" dur="500" fill="hold"/>
                                        <p:tgtEl>
                                          <p:spTgt spid="10245"/>
                                        </p:tgtEl>
                                        <p:attrNameLst>
                                          <p:attrName>ppt_h</p:attrName>
                                        </p:attrNameLst>
                                      </p:cBhvr>
                                      <p:tavLst>
                                        <p:tav tm="0">
                                          <p:val>
                                            <p:fltVal val="0"/>
                                          </p:val>
                                        </p:tav>
                                        <p:tav tm="100000">
                                          <p:val>
                                            <p:strVal val="#ppt_h"/>
                                          </p:val>
                                        </p:tav>
                                      </p:tavLst>
                                    </p:anim>
                                    <p:animEffect transition="in" filter="fade">
                                      <p:cBhvr>
                                        <p:cTn id="22" dur="500"/>
                                        <p:tgtEl>
                                          <p:spTgt spid="10245"/>
                                        </p:tgtEl>
                                      </p:cBhvr>
                                    </p:animEffect>
                                  </p:childTnLst>
                                </p:cTn>
                              </p:par>
                              <p:par>
                                <p:cTn id="23" presetID="53" presetClass="entr" presetSubtype="16" fill="hold" nodeType="with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p:cTn id="25" dur="500" fill="hold"/>
                                        <p:tgtEl>
                                          <p:spTgt spid="10246"/>
                                        </p:tgtEl>
                                        <p:attrNameLst>
                                          <p:attrName>ppt_w</p:attrName>
                                        </p:attrNameLst>
                                      </p:cBhvr>
                                      <p:tavLst>
                                        <p:tav tm="0">
                                          <p:val>
                                            <p:fltVal val="0"/>
                                          </p:val>
                                        </p:tav>
                                        <p:tav tm="100000">
                                          <p:val>
                                            <p:strVal val="#ppt_w"/>
                                          </p:val>
                                        </p:tav>
                                      </p:tavLst>
                                    </p:anim>
                                    <p:anim calcmode="lin" valueType="num">
                                      <p:cBhvr>
                                        <p:cTn id="26" dur="500" fill="hold"/>
                                        <p:tgtEl>
                                          <p:spTgt spid="10246"/>
                                        </p:tgtEl>
                                        <p:attrNameLst>
                                          <p:attrName>ppt_h</p:attrName>
                                        </p:attrNameLst>
                                      </p:cBhvr>
                                      <p:tavLst>
                                        <p:tav tm="0">
                                          <p:val>
                                            <p:fltVal val="0"/>
                                          </p:val>
                                        </p:tav>
                                        <p:tav tm="100000">
                                          <p:val>
                                            <p:strVal val="#ppt_h"/>
                                          </p:val>
                                        </p:tav>
                                      </p:tavLst>
                                    </p:anim>
                                    <p:animEffect transition="in" filter="fade">
                                      <p:cBhvr>
                                        <p:cTn id="2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392144"/>
            <a:ext cx="7167995"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4" name="TextBox 3"/>
          <p:cNvSpPr txBox="1"/>
          <p:nvPr/>
        </p:nvSpPr>
        <p:spPr>
          <a:xfrm>
            <a:off x="1143273" y="5742094"/>
            <a:ext cx="7154523" cy="646331"/>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p>
          <a:p>
            <a:pPr algn="ctr"/>
            <a:r>
              <a:rPr lang="es-CO" b="1" dirty="0" smtClean="0">
                <a:solidFill>
                  <a:srgbClr val="000058"/>
                </a:solidFill>
              </a:rPr>
              <a:t>RS(15,7) </a:t>
            </a:r>
            <a:endParaRPr lang="en-US" b="1" dirty="0">
              <a:solidFill>
                <a:srgbClr val="000058"/>
              </a:solidFill>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2" y="1395515"/>
            <a:ext cx="7167995"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38" y="4560"/>
            <a:ext cx="9159338" cy="6885384"/>
          </a:xfrm>
          <a:prstGeom prst="rect">
            <a:avLst/>
          </a:prstGeom>
        </p:spPr>
      </p:pic>
      <p:pic>
        <p:nvPicPr>
          <p:cNvPr id="133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600" y="1412776"/>
            <a:ext cx="34480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2204864"/>
            <a:ext cx="12287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174" y="2924944"/>
            <a:ext cx="298174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9604" y="4639791"/>
            <a:ext cx="16383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259632" y="5733256"/>
            <a:ext cx="7154523" cy="646331"/>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p>
          <a:p>
            <a:pPr algn="ctr"/>
            <a:r>
              <a:rPr lang="es-CO" b="1" dirty="0" smtClean="0">
                <a:solidFill>
                  <a:srgbClr val="000058"/>
                </a:solidFill>
              </a:rPr>
              <a:t>RS(15,7) </a:t>
            </a:r>
            <a:endParaRPr lang="en-US" b="1" dirty="0">
              <a:solidFill>
                <a:srgbClr val="000058"/>
              </a:solidFill>
            </a:endParaRPr>
          </a:p>
        </p:txBody>
      </p:sp>
    </p:spTree>
    <p:extLst>
      <p:ext uri="{BB962C8B-B14F-4D97-AF65-F5344CB8AC3E}">
        <p14:creationId xmlns:p14="http://schemas.microsoft.com/office/powerpoint/2010/main" val="138881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fade">
                                      <p:cBhvr>
                                        <p:cTn id="7" dur="500"/>
                                        <p:tgtEl>
                                          <p:spTgt spid="13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13316"/>
                                        </p:tgtEl>
                                        <p:attrNameLst>
                                          <p:attrName>style.visibility</p:attrName>
                                        </p:attrNameLst>
                                      </p:cBhvr>
                                      <p:to>
                                        <p:strVal val="visible"/>
                                      </p:to>
                                    </p:set>
                                    <p:anim calcmode="lin" valueType="num">
                                      <p:cBhvr>
                                        <p:cTn id="15" dur="500" fill="hold"/>
                                        <p:tgtEl>
                                          <p:spTgt spid="13316"/>
                                        </p:tgtEl>
                                        <p:attrNameLst>
                                          <p:attrName>ppt_w</p:attrName>
                                        </p:attrNameLst>
                                      </p:cBhvr>
                                      <p:tavLst>
                                        <p:tav tm="0">
                                          <p:val>
                                            <p:fltVal val="0"/>
                                          </p:val>
                                        </p:tav>
                                        <p:tav tm="100000">
                                          <p:val>
                                            <p:strVal val="#ppt_w"/>
                                          </p:val>
                                        </p:tav>
                                      </p:tavLst>
                                    </p:anim>
                                    <p:anim calcmode="lin" valueType="num">
                                      <p:cBhvr>
                                        <p:cTn id="16" dur="500" fill="hold"/>
                                        <p:tgtEl>
                                          <p:spTgt spid="13316"/>
                                        </p:tgtEl>
                                        <p:attrNameLst>
                                          <p:attrName>ppt_h</p:attrName>
                                        </p:attrNameLst>
                                      </p:cBhvr>
                                      <p:tavLst>
                                        <p:tav tm="0">
                                          <p:val>
                                            <p:fltVal val="0"/>
                                          </p:val>
                                        </p:tav>
                                        <p:tav tm="100000">
                                          <p:val>
                                            <p:strVal val="#ppt_h"/>
                                          </p:val>
                                        </p:tav>
                                      </p:tavLst>
                                    </p:anim>
                                    <p:animEffect transition="in" filter="fade">
                                      <p:cBhvr>
                                        <p:cTn id="17" dur="500"/>
                                        <p:tgtEl>
                                          <p:spTgt spid="13316"/>
                                        </p:tgtEl>
                                      </p:cBhvr>
                                    </p:animEffect>
                                  </p:childTnLst>
                                </p:cTn>
                              </p:par>
                              <p:par>
                                <p:cTn id="18" presetID="53" presetClass="entr" presetSubtype="16" fill="hold" nodeType="withEffect">
                                  <p:stCondLst>
                                    <p:cond delay="0"/>
                                  </p:stCondLst>
                                  <p:childTnLst>
                                    <p:set>
                                      <p:cBhvr>
                                        <p:cTn id="19" dur="1" fill="hold">
                                          <p:stCondLst>
                                            <p:cond delay="0"/>
                                          </p:stCondLst>
                                        </p:cTn>
                                        <p:tgtEl>
                                          <p:spTgt spid="13317"/>
                                        </p:tgtEl>
                                        <p:attrNameLst>
                                          <p:attrName>style.visibility</p:attrName>
                                        </p:attrNameLst>
                                      </p:cBhvr>
                                      <p:to>
                                        <p:strVal val="visible"/>
                                      </p:to>
                                    </p:set>
                                    <p:anim calcmode="lin" valueType="num">
                                      <p:cBhvr>
                                        <p:cTn id="20" dur="500" fill="hold"/>
                                        <p:tgtEl>
                                          <p:spTgt spid="13317"/>
                                        </p:tgtEl>
                                        <p:attrNameLst>
                                          <p:attrName>ppt_w</p:attrName>
                                        </p:attrNameLst>
                                      </p:cBhvr>
                                      <p:tavLst>
                                        <p:tav tm="0">
                                          <p:val>
                                            <p:fltVal val="0"/>
                                          </p:val>
                                        </p:tav>
                                        <p:tav tm="100000">
                                          <p:val>
                                            <p:strVal val="#ppt_w"/>
                                          </p:val>
                                        </p:tav>
                                      </p:tavLst>
                                    </p:anim>
                                    <p:anim calcmode="lin" valueType="num">
                                      <p:cBhvr>
                                        <p:cTn id="21" dur="500" fill="hold"/>
                                        <p:tgtEl>
                                          <p:spTgt spid="13317"/>
                                        </p:tgtEl>
                                        <p:attrNameLst>
                                          <p:attrName>ppt_h</p:attrName>
                                        </p:attrNameLst>
                                      </p:cBhvr>
                                      <p:tavLst>
                                        <p:tav tm="0">
                                          <p:val>
                                            <p:fltVal val="0"/>
                                          </p:val>
                                        </p:tav>
                                        <p:tav tm="100000">
                                          <p:val>
                                            <p:strVal val="#ppt_h"/>
                                          </p:val>
                                        </p:tav>
                                      </p:tavLst>
                                    </p:anim>
                                    <p:animEffect transition="in" filter="fade">
                                      <p:cBhvr>
                                        <p:cTn id="22" dur="500"/>
                                        <p:tgtEl>
                                          <p:spTgt spid="13317"/>
                                        </p:tgtEl>
                                      </p:cBhvr>
                                    </p:animEffect>
                                  </p:childTnLst>
                                </p:cTn>
                              </p:par>
                              <p:par>
                                <p:cTn id="23" presetID="53" presetClass="entr" presetSubtype="16"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anim calcmode="lin" valueType="num">
                                      <p:cBhvr>
                                        <p:cTn id="25" dur="500" fill="hold"/>
                                        <p:tgtEl>
                                          <p:spTgt spid="13318"/>
                                        </p:tgtEl>
                                        <p:attrNameLst>
                                          <p:attrName>ppt_w</p:attrName>
                                        </p:attrNameLst>
                                      </p:cBhvr>
                                      <p:tavLst>
                                        <p:tav tm="0">
                                          <p:val>
                                            <p:fltVal val="0"/>
                                          </p:val>
                                        </p:tav>
                                        <p:tav tm="100000">
                                          <p:val>
                                            <p:strVal val="#ppt_w"/>
                                          </p:val>
                                        </p:tav>
                                      </p:tavLst>
                                    </p:anim>
                                    <p:anim calcmode="lin" valueType="num">
                                      <p:cBhvr>
                                        <p:cTn id="26" dur="500" fill="hold"/>
                                        <p:tgtEl>
                                          <p:spTgt spid="13318"/>
                                        </p:tgtEl>
                                        <p:attrNameLst>
                                          <p:attrName>ppt_h</p:attrName>
                                        </p:attrNameLst>
                                      </p:cBhvr>
                                      <p:tavLst>
                                        <p:tav tm="0">
                                          <p:val>
                                            <p:fltVal val="0"/>
                                          </p:val>
                                        </p:tav>
                                        <p:tav tm="100000">
                                          <p:val>
                                            <p:strVal val="#ppt_h"/>
                                          </p:val>
                                        </p:tav>
                                      </p:tavLst>
                                    </p:anim>
                                    <p:animEffect transition="in" filter="fade">
                                      <p:cBhvr>
                                        <p:cTn id="27" dur="500"/>
                                        <p:tgtEl>
                                          <p:spTgt spid="13318"/>
                                        </p:tgtEl>
                                      </p:cBhvr>
                                    </p:animEffect>
                                  </p:childTnLst>
                                </p:cTn>
                              </p:par>
                              <p:par>
                                <p:cTn id="28" presetID="53" presetClass="entr" presetSubtype="16" fill="hold" nodeType="withEffect">
                                  <p:stCondLst>
                                    <p:cond delay="0"/>
                                  </p:stCondLst>
                                  <p:childTnLst>
                                    <p:set>
                                      <p:cBhvr>
                                        <p:cTn id="29" dur="1" fill="hold">
                                          <p:stCondLst>
                                            <p:cond delay="0"/>
                                          </p:stCondLst>
                                        </p:cTn>
                                        <p:tgtEl>
                                          <p:spTgt spid="13319"/>
                                        </p:tgtEl>
                                        <p:attrNameLst>
                                          <p:attrName>style.visibility</p:attrName>
                                        </p:attrNameLst>
                                      </p:cBhvr>
                                      <p:to>
                                        <p:strVal val="visible"/>
                                      </p:to>
                                    </p:set>
                                    <p:anim calcmode="lin" valueType="num">
                                      <p:cBhvr>
                                        <p:cTn id="30" dur="500" fill="hold"/>
                                        <p:tgtEl>
                                          <p:spTgt spid="13319"/>
                                        </p:tgtEl>
                                        <p:attrNameLst>
                                          <p:attrName>ppt_w</p:attrName>
                                        </p:attrNameLst>
                                      </p:cBhvr>
                                      <p:tavLst>
                                        <p:tav tm="0">
                                          <p:val>
                                            <p:fltVal val="0"/>
                                          </p:val>
                                        </p:tav>
                                        <p:tav tm="100000">
                                          <p:val>
                                            <p:strVal val="#ppt_w"/>
                                          </p:val>
                                        </p:tav>
                                      </p:tavLst>
                                    </p:anim>
                                    <p:anim calcmode="lin" valueType="num">
                                      <p:cBhvr>
                                        <p:cTn id="31" dur="500" fill="hold"/>
                                        <p:tgtEl>
                                          <p:spTgt spid="13319"/>
                                        </p:tgtEl>
                                        <p:attrNameLst>
                                          <p:attrName>ppt_h</p:attrName>
                                        </p:attrNameLst>
                                      </p:cBhvr>
                                      <p:tavLst>
                                        <p:tav tm="0">
                                          <p:val>
                                            <p:fltVal val="0"/>
                                          </p:val>
                                        </p:tav>
                                        <p:tav tm="100000">
                                          <p:val>
                                            <p:strVal val="#ppt_h"/>
                                          </p:val>
                                        </p:tav>
                                      </p:tavLst>
                                    </p:anim>
                                    <p:animEffect transition="in" filter="fade">
                                      <p:cBhvr>
                                        <p:cTn id="32" dur="500"/>
                                        <p:tgtEl>
                                          <p:spTgt spid="1331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970" y="1052736"/>
            <a:ext cx="579132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4290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392144"/>
            <a:ext cx="7170039"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273" y="5742094"/>
            <a:ext cx="7154523" cy="646331"/>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p>
          <a:p>
            <a:pPr algn="ctr"/>
            <a:r>
              <a:rPr lang="es-CO" b="1" dirty="0" smtClean="0">
                <a:solidFill>
                  <a:srgbClr val="000058"/>
                </a:solidFill>
              </a:rPr>
              <a:t>RS(15,5) </a:t>
            </a:r>
            <a:endParaRPr lang="en-US" b="1" dirty="0">
              <a:solidFill>
                <a:srgbClr val="000058"/>
              </a:solidFill>
            </a:endParaRPr>
          </a:p>
        </p:txBody>
      </p:sp>
      <p:pic>
        <p:nvPicPr>
          <p:cNvPr id="143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392144"/>
            <a:ext cx="7170040"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04" y="0"/>
            <a:ext cx="9166403" cy="6885384"/>
          </a:xfrm>
          <a:prstGeom prst="rect">
            <a:avLst/>
          </a:prstGeom>
        </p:spPr>
      </p:pic>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566735"/>
            <a:ext cx="35433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2139852"/>
            <a:ext cx="12573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795" y="4653136"/>
            <a:ext cx="184820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3126" y="2924944"/>
            <a:ext cx="29051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059125" y="5742093"/>
            <a:ext cx="7154523" cy="646331"/>
          </a:xfrm>
          <a:prstGeom prst="rect">
            <a:avLst/>
          </a:prstGeom>
          <a:solidFill>
            <a:schemeClr val="bg1"/>
          </a:solidFill>
        </p:spPr>
        <p:txBody>
          <a:bodyPr wrap="none" rtlCol="0">
            <a:spAutoFit/>
          </a:bodyPr>
          <a:lstStyle/>
          <a:p>
            <a:r>
              <a:rPr lang="es-CO" b="1" dirty="0" smtClean="0">
                <a:solidFill>
                  <a:srgbClr val="000058"/>
                </a:solidFill>
              </a:rPr>
              <a:t>Los 3 símbolos con todos sus bits dañados + 1bit extra dañado</a:t>
            </a:r>
          </a:p>
          <a:p>
            <a:pPr algn="ctr"/>
            <a:r>
              <a:rPr lang="es-CO" b="1" dirty="0" smtClean="0">
                <a:solidFill>
                  <a:srgbClr val="000058"/>
                </a:solidFill>
              </a:rPr>
              <a:t>RS(15,5) </a:t>
            </a:r>
            <a:endParaRPr lang="en-US" b="1" dirty="0">
              <a:solidFill>
                <a:srgbClr val="000058"/>
              </a:solidFill>
            </a:endParaRPr>
          </a:p>
        </p:txBody>
      </p:sp>
    </p:spTree>
    <p:extLst>
      <p:ext uri="{BB962C8B-B14F-4D97-AF65-F5344CB8AC3E}">
        <p14:creationId xmlns:p14="http://schemas.microsoft.com/office/powerpoint/2010/main" val="42559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6"/>
                                        </p:tgtEl>
                                        <p:attrNameLst>
                                          <p:attrName>style.visibility</p:attrName>
                                        </p:attrNameLst>
                                      </p:cBhvr>
                                      <p:to>
                                        <p:strVal val="visible"/>
                                      </p:to>
                                    </p:set>
                                    <p:animEffect transition="in" filter="fade">
                                      <p:cBhvr>
                                        <p:cTn id="7" dur="500"/>
                                        <p:tgtEl>
                                          <p:spTgt spid="1434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344"/>
                                        </p:tgtEl>
                                        <p:attrNameLst>
                                          <p:attrName>style.visibility</p:attrName>
                                        </p:attrNameLst>
                                      </p:cBhvr>
                                      <p:to>
                                        <p:strVal val="visible"/>
                                      </p:to>
                                    </p:set>
                                    <p:anim calcmode="lin" valueType="num">
                                      <p:cBhvr>
                                        <p:cTn id="12" dur="500" fill="hold"/>
                                        <p:tgtEl>
                                          <p:spTgt spid="14344"/>
                                        </p:tgtEl>
                                        <p:attrNameLst>
                                          <p:attrName>ppt_w</p:attrName>
                                        </p:attrNameLst>
                                      </p:cBhvr>
                                      <p:tavLst>
                                        <p:tav tm="0">
                                          <p:val>
                                            <p:fltVal val="0"/>
                                          </p:val>
                                        </p:tav>
                                        <p:tav tm="100000">
                                          <p:val>
                                            <p:strVal val="#ppt_w"/>
                                          </p:val>
                                        </p:tav>
                                      </p:tavLst>
                                    </p:anim>
                                    <p:anim calcmode="lin" valueType="num">
                                      <p:cBhvr>
                                        <p:cTn id="13" dur="500" fill="hold"/>
                                        <p:tgtEl>
                                          <p:spTgt spid="14344"/>
                                        </p:tgtEl>
                                        <p:attrNameLst>
                                          <p:attrName>ppt_h</p:attrName>
                                        </p:attrNameLst>
                                      </p:cBhvr>
                                      <p:tavLst>
                                        <p:tav tm="0">
                                          <p:val>
                                            <p:fltVal val="0"/>
                                          </p:val>
                                        </p:tav>
                                        <p:tav tm="100000">
                                          <p:val>
                                            <p:strVal val="#ppt_h"/>
                                          </p:val>
                                        </p:tav>
                                      </p:tavLst>
                                    </p:anim>
                                    <p:animEffect transition="in" filter="fade">
                                      <p:cBhvr>
                                        <p:cTn id="14" dur="500"/>
                                        <p:tgtEl>
                                          <p:spTgt spid="14344"/>
                                        </p:tgtEl>
                                      </p:cBhvr>
                                    </p:animEffect>
                                  </p:childTnLst>
                                </p:cTn>
                              </p:par>
                              <p:par>
                                <p:cTn id="15" presetID="53" presetClass="entr" presetSubtype="16"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anim calcmode="lin" valueType="num">
                                      <p:cBhvr>
                                        <p:cTn id="17" dur="500" fill="hold"/>
                                        <p:tgtEl>
                                          <p:spTgt spid="14342"/>
                                        </p:tgtEl>
                                        <p:attrNameLst>
                                          <p:attrName>ppt_w</p:attrName>
                                        </p:attrNameLst>
                                      </p:cBhvr>
                                      <p:tavLst>
                                        <p:tav tm="0">
                                          <p:val>
                                            <p:fltVal val="0"/>
                                          </p:val>
                                        </p:tav>
                                        <p:tav tm="100000">
                                          <p:val>
                                            <p:strVal val="#ppt_w"/>
                                          </p:val>
                                        </p:tav>
                                      </p:tavLst>
                                    </p:anim>
                                    <p:anim calcmode="lin" valueType="num">
                                      <p:cBhvr>
                                        <p:cTn id="18" dur="500" fill="hold"/>
                                        <p:tgtEl>
                                          <p:spTgt spid="14342"/>
                                        </p:tgtEl>
                                        <p:attrNameLst>
                                          <p:attrName>ppt_h</p:attrName>
                                        </p:attrNameLst>
                                      </p:cBhvr>
                                      <p:tavLst>
                                        <p:tav tm="0">
                                          <p:val>
                                            <p:fltVal val="0"/>
                                          </p:val>
                                        </p:tav>
                                        <p:tav tm="100000">
                                          <p:val>
                                            <p:strVal val="#ppt_h"/>
                                          </p:val>
                                        </p:tav>
                                      </p:tavLst>
                                    </p:anim>
                                    <p:animEffect transition="in" filter="fade">
                                      <p:cBhvr>
                                        <p:cTn id="19" dur="500"/>
                                        <p:tgtEl>
                                          <p:spTgt spid="14342"/>
                                        </p:tgtEl>
                                      </p:cBhvr>
                                    </p:animEffect>
                                  </p:childTnLst>
                                </p:cTn>
                              </p:par>
                              <p:par>
                                <p:cTn id="20" presetID="53" presetClass="entr" presetSubtype="16"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 calcmode="lin" valueType="num">
                                      <p:cBhvr>
                                        <p:cTn id="22" dur="500" fill="hold"/>
                                        <p:tgtEl>
                                          <p:spTgt spid="14341"/>
                                        </p:tgtEl>
                                        <p:attrNameLst>
                                          <p:attrName>ppt_w</p:attrName>
                                        </p:attrNameLst>
                                      </p:cBhvr>
                                      <p:tavLst>
                                        <p:tav tm="0">
                                          <p:val>
                                            <p:fltVal val="0"/>
                                          </p:val>
                                        </p:tav>
                                        <p:tav tm="100000">
                                          <p:val>
                                            <p:strVal val="#ppt_w"/>
                                          </p:val>
                                        </p:tav>
                                      </p:tavLst>
                                    </p:anim>
                                    <p:anim calcmode="lin" valueType="num">
                                      <p:cBhvr>
                                        <p:cTn id="23" dur="500" fill="hold"/>
                                        <p:tgtEl>
                                          <p:spTgt spid="14341"/>
                                        </p:tgtEl>
                                        <p:attrNameLst>
                                          <p:attrName>ppt_h</p:attrName>
                                        </p:attrNameLst>
                                      </p:cBhvr>
                                      <p:tavLst>
                                        <p:tav tm="0">
                                          <p:val>
                                            <p:fltVal val="0"/>
                                          </p:val>
                                        </p:tav>
                                        <p:tav tm="100000">
                                          <p:val>
                                            <p:strVal val="#ppt_h"/>
                                          </p:val>
                                        </p:tav>
                                      </p:tavLst>
                                    </p:anim>
                                    <p:animEffect transition="in" filter="fade">
                                      <p:cBhvr>
                                        <p:cTn id="24" dur="500"/>
                                        <p:tgtEl>
                                          <p:spTgt spid="14341"/>
                                        </p:tgtEl>
                                      </p:cBhvr>
                                    </p:animEffect>
                                  </p:childTnLst>
                                </p:cTn>
                              </p:par>
                              <p:par>
                                <p:cTn id="25" presetID="53" presetClass="entr" presetSubtype="16" fill="hold" nodeType="withEffect">
                                  <p:stCondLst>
                                    <p:cond delay="0"/>
                                  </p:stCondLst>
                                  <p:childTnLst>
                                    <p:set>
                                      <p:cBhvr>
                                        <p:cTn id="26" dur="1" fill="hold">
                                          <p:stCondLst>
                                            <p:cond delay="0"/>
                                          </p:stCondLst>
                                        </p:cTn>
                                        <p:tgtEl>
                                          <p:spTgt spid="14345"/>
                                        </p:tgtEl>
                                        <p:attrNameLst>
                                          <p:attrName>style.visibility</p:attrName>
                                        </p:attrNameLst>
                                      </p:cBhvr>
                                      <p:to>
                                        <p:strVal val="visible"/>
                                      </p:to>
                                    </p:set>
                                    <p:anim calcmode="lin" valueType="num">
                                      <p:cBhvr>
                                        <p:cTn id="27" dur="500" fill="hold"/>
                                        <p:tgtEl>
                                          <p:spTgt spid="14345"/>
                                        </p:tgtEl>
                                        <p:attrNameLst>
                                          <p:attrName>ppt_w</p:attrName>
                                        </p:attrNameLst>
                                      </p:cBhvr>
                                      <p:tavLst>
                                        <p:tav tm="0">
                                          <p:val>
                                            <p:fltVal val="0"/>
                                          </p:val>
                                        </p:tav>
                                        <p:tav tm="100000">
                                          <p:val>
                                            <p:strVal val="#ppt_w"/>
                                          </p:val>
                                        </p:tav>
                                      </p:tavLst>
                                    </p:anim>
                                    <p:anim calcmode="lin" valueType="num">
                                      <p:cBhvr>
                                        <p:cTn id="28" dur="500" fill="hold"/>
                                        <p:tgtEl>
                                          <p:spTgt spid="14345"/>
                                        </p:tgtEl>
                                        <p:attrNameLst>
                                          <p:attrName>ppt_h</p:attrName>
                                        </p:attrNameLst>
                                      </p:cBhvr>
                                      <p:tavLst>
                                        <p:tav tm="0">
                                          <p:val>
                                            <p:fltVal val="0"/>
                                          </p:val>
                                        </p:tav>
                                        <p:tav tm="100000">
                                          <p:val>
                                            <p:strVal val="#ppt_h"/>
                                          </p:val>
                                        </p:tav>
                                      </p:tavLst>
                                    </p:anim>
                                    <p:animEffect transition="in" filter="fade">
                                      <p:cBhvr>
                                        <p:cTn id="29" dur="500"/>
                                        <p:tgtEl>
                                          <p:spTgt spid="143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mc:AlternateContent xmlns:mc="http://schemas.openxmlformats.org/markup-compatibility/2006" xmlns:a14="http://schemas.microsoft.com/office/drawing/2010/main">
        <mc:Choice Requires="a14">
          <p:sp>
            <p:nvSpPr>
              <p:cNvPr id="4" name="TextBox 3"/>
              <p:cNvSpPr txBox="1"/>
              <p:nvPr/>
            </p:nvSpPr>
            <p:spPr>
              <a:xfrm>
                <a:off x="2200492" y="5742093"/>
                <a:ext cx="4758354" cy="506870"/>
              </a:xfrm>
              <a:prstGeom prst="rect">
                <a:avLst/>
              </a:prstGeom>
              <a:solidFill>
                <a:schemeClr val="bg1"/>
              </a:solidFill>
            </p:spPr>
            <p:txBody>
              <a:bodyPr wrap="none" rtlCol="0">
                <a:spAutoFit/>
              </a:bodyPr>
              <a:lstStyle/>
              <a:p>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r>
                      <a:rPr lang="es-CO" b="1" i="1" smtClean="0">
                        <a:solidFill>
                          <a:srgbClr val="000058"/>
                        </a:solidFill>
                        <a:latin typeface="Cambria Math"/>
                      </a:rPr>
                      <m:t>𝟐</m:t>
                    </m:r>
                  </m:oMath>
                </a14:m>
                <a:endParaRPr lang="en-US" b="1" dirty="0">
                  <a:solidFill>
                    <a:srgbClr val="000058"/>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00492" y="5742093"/>
                <a:ext cx="4758354" cy="506870"/>
              </a:xfrm>
              <a:prstGeom prst="rect">
                <a:avLst/>
              </a:prstGeom>
              <a:blipFill rotWithShape="1">
                <a:blip r:embed="rId3"/>
                <a:stretch>
                  <a:fillRect l="-1152" b="-4819"/>
                </a:stretch>
              </a:blipFill>
            </p:spPr>
            <p:txBody>
              <a:bodyPr/>
              <a:lstStyle/>
              <a:p>
                <a:r>
                  <a:rPr lang="en-US">
                    <a:noFill/>
                  </a:rPr>
                  <a:t> </a:t>
                </a:r>
              </a:p>
            </p:txBody>
          </p:sp>
        </mc:Fallback>
      </mc:AlternateContent>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392144"/>
            <a:ext cx="7153982"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392144"/>
            <a:ext cx="7153982"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59338" cy="6885384"/>
          </a:xfrm>
          <a:prstGeom prst="rect">
            <a:avLst/>
          </a:prstGeom>
        </p:spPr>
      </p:pic>
      <p:pic>
        <p:nvPicPr>
          <p:cNvPr id="1536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118" y="1484784"/>
            <a:ext cx="37528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2924944"/>
            <a:ext cx="27527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653136"/>
            <a:ext cx="17430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9"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568" y="2276872"/>
            <a:ext cx="27813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p:cNvSpPr txBox="1"/>
              <p:nvPr/>
            </p:nvSpPr>
            <p:spPr>
              <a:xfrm>
                <a:off x="2352892" y="5894493"/>
                <a:ext cx="4758354" cy="506870"/>
              </a:xfrm>
              <a:prstGeom prst="rect">
                <a:avLst/>
              </a:prstGeom>
              <a:solidFill>
                <a:schemeClr val="bg1"/>
              </a:solidFill>
            </p:spPr>
            <p:txBody>
              <a:bodyPr wrap="none" rtlCol="0">
                <a:spAutoFit/>
              </a:bodyPr>
              <a:lstStyle/>
              <a:p>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r>
                      <a:rPr lang="es-CO" b="1" i="1" smtClean="0">
                        <a:solidFill>
                          <a:srgbClr val="000058"/>
                        </a:solidFill>
                        <a:latin typeface="Cambria Math"/>
                      </a:rPr>
                      <m:t>𝟐</m:t>
                    </m:r>
                  </m:oMath>
                </a14:m>
                <a:endParaRPr lang="en-US" b="1" dirty="0">
                  <a:solidFill>
                    <a:srgbClr val="000058"/>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352892" y="5894493"/>
                <a:ext cx="4758354" cy="506870"/>
              </a:xfrm>
              <a:prstGeom prst="rect">
                <a:avLst/>
              </a:prstGeom>
              <a:blipFill rotWithShape="1">
                <a:blip r:embed="rId3"/>
                <a:stretch>
                  <a:fillRect l="-1152" b="-4819"/>
                </a:stretch>
              </a:blipFill>
            </p:spPr>
            <p:txBody>
              <a:bodyPr/>
              <a:lstStyle/>
              <a:p>
                <a:r>
                  <a:rPr lang="en-US">
                    <a:noFill/>
                  </a:rPr>
                  <a:t> </a:t>
                </a:r>
              </a:p>
            </p:txBody>
          </p:sp>
        </mc:Fallback>
      </mc:AlternateContent>
    </p:spTree>
    <p:extLst>
      <p:ext uri="{BB962C8B-B14F-4D97-AF65-F5344CB8AC3E}">
        <p14:creationId xmlns:p14="http://schemas.microsoft.com/office/powerpoint/2010/main" val="161055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53" presetClass="entr" presetSubtype="16" fill="hold" nodeType="withEffect">
                                  <p:stCondLst>
                                    <p:cond delay="0"/>
                                  </p:stCondLst>
                                  <p:childTnLst>
                                    <p:set>
                                      <p:cBhvr>
                                        <p:cTn id="14" dur="1" fill="hold">
                                          <p:stCondLst>
                                            <p:cond delay="0"/>
                                          </p:stCondLst>
                                        </p:cTn>
                                        <p:tgtEl>
                                          <p:spTgt spid="15365"/>
                                        </p:tgtEl>
                                        <p:attrNameLst>
                                          <p:attrName>style.visibility</p:attrName>
                                        </p:attrNameLst>
                                      </p:cBhvr>
                                      <p:to>
                                        <p:strVal val="visible"/>
                                      </p:to>
                                    </p:set>
                                    <p:anim calcmode="lin" valueType="num">
                                      <p:cBhvr>
                                        <p:cTn id="15" dur="500" fill="hold"/>
                                        <p:tgtEl>
                                          <p:spTgt spid="15365"/>
                                        </p:tgtEl>
                                        <p:attrNameLst>
                                          <p:attrName>ppt_w</p:attrName>
                                        </p:attrNameLst>
                                      </p:cBhvr>
                                      <p:tavLst>
                                        <p:tav tm="0">
                                          <p:val>
                                            <p:fltVal val="0"/>
                                          </p:val>
                                        </p:tav>
                                        <p:tav tm="100000">
                                          <p:val>
                                            <p:strVal val="#ppt_w"/>
                                          </p:val>
                                        </p:tav>
                                      </p:tavLst>
                                    </p:anim>
                                    <p:anim calcmode="lin" valueType="num">
                                      <p:cBhvr>
                                        <p:cTn id="16" dur="500" fill="hold"/>
                                        <p:tgtEl>
                                          <p:spTgt spid="15365"/>
                                        </p:tgtEl>
                                        <p:attrNameLst>
                                          <p:attrName>ppt_h</p:attrName>
                                        </p:attrNameLst>
                                      </p:cBhvr>
                                      <p:tavLst>
                                        <p:tav tm="0">
                                          <p:val>
                                            <p:fltVal val="0"/>
                                          </p:val>
                                        </p:tav>
                                        <p:tav tm="100000">
                                          <p:val>
                                            <p:strVal val="#ppt_h"/>
                                          </p:val>
                                        </p:tav>
                                      </p:tavLst>
                                    </p:anim>
                                    <p:animEffect transition="in" filter="fade">
                                      <p:cBhvr>
                                        <p:cTn id="17" dur="500"/>
                                        <p:tgtEl>
                                          <p:spTgt spid="15365"/>
                                        </p:tgtEl>
                                      </p:cBhvr>
                                    </p:animEffect>
                                  </p:childTnLst>
                                </p:cTn>
                              </p:par>
                              <p:par>
                                <p:cTn id="18" presetID="53" presetClass="entr" presetSubtype="16" fill="hold" nodeType="withEffect">
                                  <p:stCondLst>
                                    <p:cond delay="0"/>
                                  </p:stCondLst>
                                  <p:childTnLst>
                                    <p:set>
                                      <p:cBhvr>
                                        <p:cTn id="19" dur="1" fill="hold">
                                          <p:stCondLst>
                                            <p:cond delay="0"/>
                                          </p:stCondLst>
                                        </p:cTn>
                                        <p:tgtEl>
                                          <p:spTgt spid="15369"/>
                                        </p:tgtEl>
                                        <p:attrNameLst>
                                          <p:attrName>style.visibility</p:attrName>
                                        </p:attrNameLst>
                                      </p:cBhvr>
                                      <p:to>
                                        <p:strVal val="visible"/>
                                      </p:to>
                                    </p:set>
                                    <p:anim calcmode="lin" valueType="num">
                                      <p:cBhvr>
                                        <p:cTn id="20" dur="500" fill="hold"/>
                                        <p:tgtEl>
                                          <p:spTgt spid="15369"/>
                                        </p:tgtEl>
                                        <p:attrNameLst>
                                          <p:attrName>ppt_w</p:attrName>
                                        </p:attrNameLst>
                                      </p:cBhvr>
                                      <p:tavLst>
                                        <p:tav tm="0">
                                          <p:val>
                                            <p:fltVal val="0"/>
                                          </p:val>
                                        </p:tav>
                                        <p:tav tm="100000">
                                          <p:val>
                                            <p:strVal val="#ppt_w"/>
                                          </p:val>
                                        </p:tav>
                                      </p:tavLst>
                                    </p:anim>
                                    <p:anim calcmode="lin" valueType="num">
                                      <p:cBhvr>
                                        <p:cTn id="21" dur="500" fill="hold"/>
                                        <p:tgtEl>
                                          <p:spTgt spid="15369"/>
                                        </p:tgtEl>
                                        <p:attrNameLst>
                                          <p:attrName>ppt_h</p:attrName>
                                        </p:attrNameLst>
                                      </p:cBhvr>
                                      <p:tavLst>
                                        <p:tav tm="0">
                                          <p:val>
                                            <p:fltVal val="0"/>
                                          </p:val>
                                        </p:tav>
                                        <p:tav tm="100000">
                                          <p:val>
                                            <p:strVal val="#ppt_h"/>
                                          </p:val>
                                        </p:tav>
                                      </p:tavLst>
                                    </p:anim>
                                    <p:animEffect transition="in" filter="fade">
                                      <p:cBhvr>
                                        <p:cTn id="22" dur="500"/>
                                        <p:tgtEl>
                                          <p:spTgt spid="15369"/>
                                        </p:tgtEl>
                                      </p:cBhvr>
                                    </p:animEffect>
                                  </p:childTnLst>
                                </p:cTn>
                              </p:par>
                              <p:par>
                                <p:cTn id="23" presetID="53" presetClass="entr" presetSubtype="16" fill="hold" nodeType="withEffect">
                                  <p:stCondLst>
                                    <p:cond delay="0"/>
                                  </p:stCondLst>
                                  <p:childTnLst>
                                    <p:set>
                                      <p:cBhvr>
                                        <p:cTn id="24" dur="1" fill="hold">
                                          <p:stCondLst>
                                            <p:cond delay="0"/>
                                          </p:stCondLst>
                                        </p:cTn>
                                        <p:tgtEl>
                                          <p:spTgt spid="15366"/>
                                        </p:tgtEl>
                                        <p:attrNameLst>
                                          <p:attrName>style.visibility</p:attrName>
                                        </p:attrNameLst>
                                      </p:cBhvr>
                                      <p:to>
                                        <p:strVal val="visible"/>
                                      </p:to>
                                    </p:set>
                                    <p:anim calcmode="lin" valueType="num">
                                      <p:cBhvr>
                                        <p:cTn id="25" dur="500" fill="hold"/>
                                        <p:tgtEl>
                                          <p:spTgt spid="15366"/>
                                        </p:tgtEl>
                                        <p:attrNameLst>
                                          <p:attrName>ppt_w</p:attrName>
                                        </p:attrNameLst>
                                      </p:cBhvr>
                                      <p:tavLst>
                                        <p:tav tm="0">
                                          <p:val>
                                            <p:fltVal val="0"/>
                                          </p:val>
                                        </p:tav>
                                        <p:tav tm="100000">
                                          <p:val>
                                            <p:strVal val="#ppt_w"/>
                                          </p:val>
                                        </p:tav>
                                      </p:tavLst>
                                    </p:anim>
                                    <p:anim calcmode="lin" valueType="num">
                                      <p:cBhvr>
                                        <p:cTn id="26" dur="500" fill="hold"/>
                                        <p:tgtEl>
                                          <p:spTgt spid="15366"/>
                                        </p:tgtEl>
                                        <p:attrNameLst>
                                          <p:attrName>ppt_h</p:attrName>
                                        </p:attrNameLst>
                                      </p:cBhvr>
                                      <p:tavLst>
                                        <p:tav tm="0">
                                          <p:val>
                                            <p:fltVal val="0"/>
                                          </p:val>
                                        </p:tav>
                                        <p:tav tm="100000">
                                          <p:val>
                                            <p:strVal val="#ppt_h"/>
                                          </p:val>
                                        </p:tav>
                                      </p:tavLst>
                                    </p:anim>
                                    <p:animEffect transition="in" filter="fade">
                                      <p:cBhvr>
                                        <p:cTn id="27" dur="500"/>
                                        <p:tgtEl>
                                          <p:spTgt spid="15366"/>
                                        </p:tgtEl>
                                      </p:cBhvr>
                                    </p:animEffect>
                                  </p:childTnLst>
                                </p:cTn>
                              </p:par>
                              <p:par>
                                <p:cTn id="28" presetID="53" presetClass="entr" presetSubtype="16" fill="hold" nodeType="withEffect">
                                  <p:stCondLst>
                                    <p:cond delay="0"/>
                                  </p:stCondLst>
                                  <p:childTnLst>
                                    <p:set>
                                      <p:cBhvr>
                                        <p:cTn id="29" dur="1" fill="hold">
                                          <p:stCondLst>
                                            <p:cond delay="0"/>
                                          </p:stCondLst>
                                        </p:cTn>
                                        <p:tgtEl>
                                          <p:spTgt spid="15368"/>
                                        </p:tgtEl>
                                        <p:attrNameLst>
                                          <p:attrName>style.visibility</p:attrName>
                                        </p:attrNameLst>
                                      </p:cBhvr>
                                      <p:to>
                                        <p:strVal val="visible"/>
                                      </p:to>
                                    </p:set>
                                    <p:anim calcmode="lin" valueType="num">
                                      <p:cBhvr>
                                        <p:cTn id="30" dur="500" fill="hold"/>
                                        <p:tgtEl>
                                          <p:spTgt spid="15368"/>
                                        </p:tgtEl>
                                        <p:attrNameLst>
                                          <p:attrName>ppt_w</p:attrName>
                                        </p:attrNameLst>
                                      </p:cBhvr>
                                      <p:tavLst>
                                        <p:tav tm="0">
                                          <p:val>
                                            <p:fltVal val="0"/>
                                          </p:val>
                                        </p:tav>
                                        <p:tav tm="100000">
                                          <p:val>
                                            <p:strVal val="#ppt_w"/>
                                          </p:val>
                                        </p:tav>
                                      </p:tavLst>
                                    </p:anim>
                                    <p:anim calcmode="lin" valueType="num">
                                      <p:cBhvr>
                                        <p:cTn id="31" dur="500" fill="hold"/>
                                        <p:tgtEl>
                                          <p:spTgt spid="15368"/>
                                        </p:tgtEl>
                                        <p:attrNameLst>
                                          <p:attrName>ppt_h</p:attrName>
                                        </p:attrNameLst>
                                      </p:cBhvr>
                                      <p:tavLst>
                                        <p:tav tm="0">
                                          <p:val>
                                            <p:fltVal val="0"/>
                                          </p:val>
                                        </p:tav>
                                        <p:tav tm="100000">
                                          <p:val>
                                            <p:strVal val="#ppt_h"/>
                                          </p:val>
                                        </p:tav>
                                      </p:tavLst>
                                    </p:anim>
                                    <p:animEffect transition="in" filter="fade">
                                      <p:cBhvr>
                                        <p:cTn id="32" dur="500"/>
                                        <p:tgtEl>
                                          <p:spTgt spid="1536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211" y="1443993"/>
            <a:ext cx="7158109"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mc:AlternateContent xmlns:mc="http://schemas.openxmlformats.org/markup-compatibility/2006" xmlns:a14="http://schemas.microsoft.com/office/drawing/2010/main">
        <mc:Choice Requires="a14">
          <p:sp>
            <p:nvSpPr>
              <p:cNvPr id="4" name="TextBox 3"/>
              <p:cNvSpPr txBox="1"/>
              <p:nvPr/>
            </p:nvSpPr>
            <p:spPr>
              <a:xfrm>
                <a:off x="2352892" y="5894493"/>
                <a:ext cx="4758354" cy="506870"/>
              </a:xfrm>
              <a:prstGeom prst="rect">
                <a:avLst/>
              </a:prstGeom>
              <a:solidFill>
                <a:schemeClr val="bg1"/>
              </a:solidFill>
            </p:spPr>
            <p:txBody>
              <a:bodyPr wrap="none" rtlCol="0">
                <a:spAutoFit/>
              </a:bodyPr>
              <a:lstStyle/>
              <a:p>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oMath>
                </a14:m>
                <a:r>
                  <a:rPr lang="en-US" b="1" dirty="0" smtClean="0">
                    <a:solidFill>
                      <a:srgbClr val="000058"/>
                    </a:solidFill>
                  </a:rPr>
                  <a:t>1</a:t>
                </a:r>
                <a:endParaRPr lang="en-US" b="1" dirty="0">
                  <a:solidFill>
                    <a:srgbClr val="000058"/>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52892" y="5894493"/>
                <a:ext cx="4758354" cy="506870"/>
              </a:xfrm>
              <a:prstGeom prst="rect">
                <a:avLst/>
              </a:prstGeom>
              <a:blipFill rotWithShape="1">
                <a:blip r:embed="rId4"/>
                <a:stretch>
                  <a:fillRect l="-1152" b="-4819"/>
                </a:stretch>
              </a:blipFill>
            </p:spPr>
            <p:txBody>
              <a:bodyPr/>
              <a:lstStyle/>
              <a:p>
                <a:r>
                  <a:rPr lang="en-US">
                    <a:noFill/>
                  </a:rPr>
                  <a:t> </a:t>
                </a:r>
              </a:p>
            </p:txBody>
          </p:sp>
        </mc:Fallback>
      </mc:AlternateContent>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210" y="1444426"/>
            <a:ext cx="7158109"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38" y="-3503"/>
            <a:ext cx="9159338" cy="6885384"/>
          </a:xfrm>
          <a:prstGeom prst="rect">
            <a:avLst/>
          </a:prstGeom>
        </p:spPr>
      </p:pic>
      <p:pic>
        <p:nvPicPr>
          <p:cNvPr id="1638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1564942"/>
            <a:ext cx="35528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2996952"/>
            <a:ext cx="274320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1660" y="4653136"/>
            <a:ext cx="1965148" cy="75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2352892" y="5894493"/>
                <a:ext cx="4758354" cy="506870"/>
              </a:xfrm>
              <a:prstGeom prst="rect">
                <a:avLst/>
              </a:prstGeom>
              <a:solidFill>
                <a:schemeClr val="bg1"/>
              </a:solidFill>
            </p:spPr>
            <p:txBody>
              <a:bodyPr wrap="none" rtlCol="0">
                <a:spAutoFit/>
              </a:bodyPr>
              <a:lstStyle/>
              <a:p>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oMath>
                </a14:m>
                <a:r>
                  <a:rPr lang="en-US" b="1" dirty="0" smtClean="0">
                    <a:solidFill>
                      <a:srgbClr val="000058"/>
                    </a:solidFill>
                  </a:rPr>
                  <a:t>1</a:t>
                </a:r>
                <a:endParaRPr lang="en-US" b="1" dirty="0">
                  <a:solidFill>
                    <a:srgbClr val="000058"/>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52892" y="5894493"/>
                <a:ext cx="4758354" cy="506870"/>
              </a:xfrm>
              <a:prstGeom prst="rect">
                <a:avLst/>
              </a:prstGeom>
              <a:blipFill rotWithShape="1">
                <a:blip r:embed="rId4"/>
                <a:stretch>
                  <a:fillRect l="-1152" b="-4819"/>
                </a:stretch>
              </a:blipFill>
            </p:spPr>
            <p:txBody>
              <a:bodyPr/>
              <a:lstStyle/>
              <a:p>
                <a:r>
                  <a:rPr lang="en-US">
                    <a:noFill/>
                  </a:rPr>
                  <a:t> </a:t>
                </a:r>
              </a:p>
            </p:txBody>
          </p:sp>
        </mc:Fallback>
      </mc:AlternateContent>
    </p:spTree>
    <p:extLst>
      <p:ext uri="{BB962C8B-B14F-4D97-AF65-F5344CB8AC3E}">
        <p14:creationId xmlns:p14="http://schemas.microsoft.com/office/powerpoint/2010/main" val="138059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fade">
                                      <p:cBhvr>
                                        <p:cTn id="7" dur="500"/>
                                        <p:tgtEl>
                                          <p:spTgt spid="16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nodeType="withEffect">
                                  <p:stCondLst>
                                    <p:cond delay="0"/>
                                  </p:stCondLst>
                                  <p:childTnLst>
                                    <p:set>
                                      <p:cBhvr>
                                        <p:cTn id="19" dur="1" fill="hold">
                                          <p:stCondLst>
                                            <p:cond delay="0"/>
                                          </p:stCondLst>
                                        </p:cTn>
                                        <p:tgtEl>
                                          <p:spTgt spid="16390"/>
                                        </p:tgtEl>
                                        <p:attrNameLst>
                                          <p:attrName>style.visibility</p:attrName>
                                        </p:attrNameLst>
                                      </p:cBhvr>
                                      <p:to>
                                        <p:strVal val="visible"/>
                                      </p:to>
                                    </p:set>
                                    <p:anim calcmode="lin" valueType="num">
                                      <p:cBhvr>
                                        <p:cTn id="20" dur="500" fill="hold"/>
                                        <p:tgtEl>
                                          <p:spTgt spid="16390"/>
                                        </p:tgtEl>
                                        <p:attrNameLst>
                                          <p:attrName>ppt_w</p:attrName>
                                        </p:attrNameLst>
                                      </p:cBhvr>
                                      <p:tavLst>
                                        <p:tav tm="0">
                                          <p:val>
                                            <p:fltVal val="0"/>
                                          </p:val>
                                        </p:tav>
                                        <p:tav tm="100000">
                                          <p:val>
                                            <p:strVal val="#ppt_w"/>
                                          </p:val>
                                        </p:tav>
                                      </p:tavLst>
                                    </p:anim>
                                    <p:anim calcmode="lin" valueType="num">
                                      <p:cBhvr>
                                        <p:cTn id="21" dur="500" fill="hold"/>
                                        <p:tgtEl>
                                          <p:spTgt spid="16390"/>
                                        </p:tgtEl>
                                        <p:attrNameLst>
                                          <p:attrName>ppt_h</p:attrName>
                                        </p:attrNameLst>
                                      </p:cBhvr>
                                      <p:tavLst>
                                        <p:tav tm="0">
                                          <p:val>
                                            <p:fltVal val="0"/>
                                          </p:val>
                                        </p:tav>
                                        <p:tav tm="100000">
                                          <p:val>
                                            <p:strVal val="#ppt_h"/>
                                          </p:val>
                                        </p:tav>
                                      </p:tavLst>
                                    </p:anim>
                                    <p:animEffect transition="in" filter="fade">
                                      <p:cBhvr>
                                        <p:cTn id="22" dur="500"/>
                                        <p:tgtEl>
                                          <p:spTgt spid="16390"/>
                                        </p:tgtEl>
                                      </p:cBhvr>
                                    </p:animEffect>
                                  </p:childTnLst>
                                </p:cTn>
                              </p:par>
                              <p:par>
                                <p:cTn id="23" presetID="53" presetClass="entr" presetSubtype="16" fill="hold" nodeType="withEffect">
                                  <p:stCondLst>
                                    <p:cond delay="0"/>
                                  </p:stCondLst>
                                  <p:childTnLst>
                                    <p:set>
                                      <p:cBhvr>
                                        <p:cTn id="24" dur="1" fill="hold">
                                          <p:stCondLst>
                                            <p:cond delay="0"/>
                                          </p:stCondLst>
                                        </p:cTn>
                                        <p:tgtEl>
                                          <p:spTgt spid="16389"/>
                                        </p:tgtEl>
                                        <p:attrNameLst>
                                          <p:attrName>style.visibility</p:attrName>
                                        </p:attrNameLst>
                                      </p:cBhvr>
                                      <p:to>
                                        <p:strVal val="visible"/>
                                      </p:to>
                                    </p:set>
                                    <p:anim calcmode="lin" valueType="num">
                                      <p:cBhvr>
                                        <p:cTn id="25" dur="500" fill="hold"/>
                                        <p:tgtEl>
                                          <p:spTgt spid="16389"/>
                                        </p:tgtEl>
                                        <p:attrNameLst>
                                          <p:attrName>ppt_w</p:attrName>
                                        </p:attrNameLst>
                                      </p:cBhvr>
                                      <p:tavLst>
                                        <p:tav tm="0">
                                          <p:val>
                                            <p:fltVal val="0"/>
                                          </p:val>
                                        </p:tav>
                                        <p:tav tm="100000">
                                          <p:val>
                                            <p:strVal val="#ppt_w"/>
                                          </p:val>
                                        </p:tav>
                                      </p:tavLst>
                                    </p:anim>
                                    <p:anim calcmode="lin" valueType="num">
                                      <p:cBhvr>
                                        <p:cTn id="26" dur="500" fill="hold"/>
                                        <p:tgtEl>
                                          <p:spTgt spid="16389"/>
                                        </p:tgtEl>
                                        <p:attrNameLst>
                                          <p:attrName>ppt_h</p:attrName>
                                        </p:attrNameLst>
                                      </p:cBhvr>
                                      <p:tavLst>
                                        <p:tav tm="0">
                                          <p:val>
                                            <p:fltVal val="0"/>
                                          </p:val>
                                        </p:tav>
                                        <p:tav tm="100000">
                                          <p:val>
                                            <p:strVal val="#ppt_h"/>
                                          </p:val>
                                        </p:tav>
                                      </p:tavLst>
                                    </p:anim>
                                    <p:animEffect transition="in" filter="fade">
                                      <p:cBhvr>
                                        <p:cTn id="27" dur="500"/>
                                        <p:tgtEl>
                                          <p:spTgt spid="16389"/>
                                        </p:tgtEl>
                                      </p:cBhvr>
                                    </p:animEffect>
                                  </p:childTnLst>
                                </p:cTn>
                              </p:par>
                              <p:par>
                                <p:cTn id="28" presetID="53" presetClass="entr" presetSubtype="16" fill="hold" nodeType="withEffect">
                                  <p:stCondLst>
                                    <p:cond delay="0"/>
                                  </p:stCondLst>
                                  <p:childTnLst>
                                    <p:set>
                                      <p:cBhvr>
                                        <p:cTn id="29" dur="1" fill="hold">
                                          <p:stCondLst>
                                            <p:cond delay="0"/>
                                          </p:stCondLst>
                                        </p:cTn>
                                        <p:tgtEl>
                                          <p:spTgt spid="16388"/>
                                        </p:tgtEl>
                                        <p:attrNameLst>
                                          <p:attrName>style.visibility</p:attrName>
                                        </p:attrNameLst>
                                      </p:cBhvr>
                                      <p:to>
                                        <p:strVal val="visible"/>
                                      </p:to>
                                    </p:set>
                                    <p:anim calcmode="lin" valueType="num">
                                      <p:cBhvr>
                                        <p:cTn id="30" dur="500" fill="hold"/>
                                        <p:tgtEl>
                                          <p:spTgt spid="16388"/>
                                        </p:tgtEl>
                                        <p:attrNameLst>
                                          <p:attrName>ppt_w</p:attrName>
                                        </p:attrNameLst>
                                      </p:cBhvr>
                                      <p:tavLst>
                                        <p:tav tm="0">
                                          <p:val>
                                            <p:fltVal val="0"/>
                                          </p:val>
                                        </p:tav>
                                        <p:tav tm="100000">
                                          <p:val>
                                            <p:strVal val="#ppt_w"/>
                                          </p:val>
                                        </p:tav>
                                      </p:tavLst>
                                    </p:anim>
                                    <p:anim calcmode="lin" valueType="num">
                                      <p:cBhvr>
                                        <p:cTn id="31" dur="500" fill="hold"/>
                                        <p:tgtEl>
                                          <p:spTgt spid="16388"/>
                                        </p:tgtEl>
                                        <p:attrNameLst>
                                          <p:attrName>ppt_h</p:attrName>
                                        </p:attrNameLst>
                                      </p:cBhvr>
                                      <p:tavLst>
                                        <p:tav tm="0">
                                          <p:val>
                                            <p:fltVal val="0"/>
                                          </p:val>
                                        </p:tav>
                                        <p:tav tm="100000">
                                          <p:val>
                                            <p:strVal val="#ppt_h"/>
                                          </p:val>
                                        </p:tav>
                                      </p:tavLst>
                                    </p:anim>
                                    <p:animEffect transition="in" filter="fade">
                                      <p:cBhvr>
                                        <p:cTn id="32"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79512" y="653787"/>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Resultados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mc:AlternateContent xmlns:mc="http://schemas.openxmlformats.org/markup-compatibility/2006" xmlns:a14="http://schemas.microsoft.com/office/drawing/2010/main">
        <mc:Choice Requires="a14">
          <p:sp>
            <p:nvSpPr>
              <p:cNvPr id="4" name="TextBox 3"/>
              <p:cNvSpPr txBox="1"/>
              <p:nvPr/>
            </p:nvSpPr>
            <p:spPr>
              <a:xfrm>
                <a:off x="2352892" y="5874458"/>
                <a:ext cx="4809650" cy="783869"/>
              </a:xfrm>
              <a:prstGeom prst="rect">
                <a:avLst/>
              </a:prstGeom>
              <a:solidFill>
                <a:schemeClr val="bg1"/>
              </a:solidFill>
            </p:spPr>
            <p:txBody>
              <a:bodyPr wrap="none" rtlCol="0">
                <a:spAutoFit/>
              </a:bodyPr>
              <a:lstStyle/>
              <a:p>
                <a:pPr algn="ctr"/>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r>
                      <a:rPr lang="es-CO" b="1" i="0" smtClean="0">
                        <a:solidFill>
                          <a:srgbClr val="000058"/>
                        </a:solidFill>
                        <a:latin typeface="Cambria Math"/>
                      </a:rPr>
                      <m:t>𝟐</m:t>
                    </m:r>
                    <m:r>
                      <a:rPr lang="es-CO" b="1" i="0" smtClean="0">
                        <a:solidFill>
                          <a:srgbClr val="000058"/>
                        </a:solidFill>
                        <a:latin typeface="Cambria Math"/>
                      </a:rPr>
                      <m:t> </m:t>
                    </m:r>
                  </m:oMath>
                </a14:m>
                <a:endParaRPr lang="es-CO" b="1" dirty="0" smtClean="0">
                  <a:solidFill>
                    <a:srgbClr val="000058"/>
                  </a:solidFill>
                </a:endParaRPr>
              </a:p>
              <a:p>
                <a:pPr algn="ctr"/>
                <a:r>
                  <a:rPr lang="es-CO" b="1" dirty="0" smtClean="0">
                    <a:solidFill>
                      <a:srgbClr val="000058"/>
                    </a:solidFill>
                  </a:rPr>
                  <a:t>Y canal no-lineal</a:t>
                </a:r>
                <a:endParaRPr lang="en-US" b="1" dirty="0">
                  <a:solidFill>
                    <a:srgbClr val="000058"/>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52892" y="5874458"/>
                <a:ext cx="4809650" cy="783869"/>
              </a:xfrm>
              <a:prstGeom prst="rect">
                <a:avLst/>
              </a:prstGeom>
              <a:blipFill rotWithShape="1">
                <a:blip r:embed="rId3"/>
                <a:stretch>
                  <a:fillRect l="-507" b="-12500"/>
                </a:stretch>
              </a:blipFill>
            </p:spPr>
            <p:txBody>
              <a:bodyPr/>
              <a:lstStyle/>
              <a:p>
                <a:r>
                  <a:rPr lang="en-US">
                    <a:noFill/>
                  </a:rPr>
                  <a:t> </a:t>
                </a:r>
              </a:p>
            </p:txBody>
          </p:sp>
        </mc:Fallback>
      </mc:AlternateContent>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7184978"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484784"/>
            <a:ext cx="7184978" cy="419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8" y="-27384"/>
            <a:ext cx="9159338" cy="6885384"/>
          </a:xfrm>
          <a:prstGeom prst="rect">
            <a:avLst/>
          </a:prstGeom>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479" y="1628800"/>
            <a:ext cx="35528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2983256"/>
            <a:ext cx="3180442" cy="138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712" y="4797152"/>
            <a:ext cx="198022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TextBox 10"/>
              <p:cNvSpPr txBox="1"/>
              <p:nvPr/>
            </p:nvSpPr>
            <p:spPr>
              <a:xfrm>
                <a:off x="2272145" y="5849651"/>
                <a:ext cx="4809650" cy="783869"/>
              </a:xfrm>
              <a:prstGeom prst="rect">
                <a:avLst/>
              </a:prstGeom>
              <a:solidFill>
                <a:schemeClr val="bg1"/>
              </a:solidFill>
            </p:spPr>
            <p:txBody>
              <a:bodyPr wrap="none" rtlCol="0">
                <a:spAutoFit/>
              </a:bodyPr>
              <a:lstStyle/>
              <a:p>
                <a:pPr algn="ctr"/>
                <a:r>
                  <a:rPr lang="es-CO" b="1" dirty="0" smtClean="0">
                    <a:solidFill>
                      <a:srgbClr val="000058"/>
                    </a:solidFill>
                  </a:rPr>
                  <a:t>Distribución de error Gaussiana </a:t>
                </a:r>
                <a14:m>
                  <m:oMath xmlns:m="http://schemas.openxmlformats.org/officeDocument/2006/math">
                    <m:d>
                      <m:dPr>
                        <m:ctrlPr>
                          <a:rPr lang="es-CO" b="1" i="1" smtClean="0">
                            <a:solidFill>
                              <a:srgbClr val="000058"/>
                            </a:solidFill>
                            <a:latin typeface="Cambria Math"/>
                          </a:rPr>
                        </m:ctrlPr>
                      </m:dPr>
                      <m:e>
                        <m:f>
                          <m:fPr>
                            <m:ctrlPr>
                              <a:rPr lang="es-CO" b="1" i="1">
                                <a:solidFill>
                                  <a:srgbClr val="000058"/>
                                </a:solidFill>
                                <a:latin typeface="Cambria Math"/>
                              </a:rPr>
                            </m:ctrlPr>
                          </m:fPr>
                          <m:num>
                            <m:r>
                              <a:rPr lang="es-CO" b="1" i="1">
                                <a:solidFill>
                                  <a:srgbClr val="000058"/>
                                </a:solidFill>
                                <a:latin typeface="Cambria Math"/>
                              </a:rPr>
                              <m:t>𝟏</m:t>
                            </m:r>
                          </m:num>
                          <m:den>
                            <m:r>
                              <a:rPr lang="es-CO" b="1" i="1">
                                <a:solidFill>
                                  <a:srgbClr val="000058"/>
                                </a:solidFill>
                                <a:latin typeface="Cambria Math"/>
                                <a:ea typeface="Cambria Math"/>
                              </a:rPr>
                              <m:t>𝝈</m:t>
                            </m:r>
                          </m:den>
                        </m:f>
                      </m:e>
                    </m:d>
                    <m:r>
                      <a:rPr lang="es-CO" b="1" i="1" smtClean="0">
                        <a:solidFill>
                          <a:srgbClr val="000058"/>
                        </a:solidFill>
                        <a:latin typeface="Cambria Math"/>
                      </a:rPr>
                      <m:t>=</m:t>
                    </m:r>
                    <m:r>
                      <a:rPr lang="es-CO" b="1" i="1" smtClean="0">
                        <a:solidFill>
                          <a:srgbClr val="000058"/>
                        </a:solidFill>
                        <a:latin typeface="Cambria Math"/>
                      </a:rPr>
                      <m:t>𝟎</m:t>
                    </m:r>
                    <m:r>
                      <a:rPr lang="es-CO" b="1" i="1" smtClean="0">
                        <a:solidFill>
                          <a:srgbClr val="000058"/>
                        </a:solidFill>
                        <a:latin typeface="Cambria Math"/>
                      </a:rPr>
                      <m:t>.</m:t>
                    </m:r>
                    <m:r>
                      <a:rPr lang="es-CO" b="1" i="0" smtClean="0">
                        <a:solidFill>
                          <a:srgbClr val="000058"/>
                        </a:solidFill>
                        <a:latin typeface="Cambria Math"/>
                      </a:rPr>
                      <m:t>𝟐</m:t>
                    </m:r>
                    <m:r>
                      <a:rPr lang="es-CO" b="1" i="0" smtClean="0">
                        <a:solidFill>
                          <a:srgbClr val="000058"/>
                        </a:solidFill>
                        <a:latin typeface="Cambria Math"/>
                      </a:rPr>
                      <m:t> </m:t>
                    </m:r>
                  </m:oMath>
                </a14:m>
                <a:endParaRPr lang="es-CO" b="1" dirty="0" smtClean="0">
                  <a:solidFill>
                    <a:srgbClr val="000058"/>
                  </a:solidFill>
                </a:endParaRPr>
              </a:p>
              <a:p>
                <a:pPr algn="ctr"/>
                <a:r>
                  <a:rPr lang="es-CO" b="1" dirty="0" smtClean="0">
                    <a:solidFill>
                      <a:srgbClr val="000058"/>
                    </a:solidFill>
                  </a:rPr>
                  <a:t>Y canal no-lineal</a:t>
                </a:r>
                <a:endParaRPr lang="en-US" b="1" dirty="0">
                  <a:solidFill>
                    <a:srgbClr val="000058"/>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272145" y="5849651"/>
                <a:ext cx="4809650" cy="783869"/>
              </a:xfrm>
              <a:prstGeom prst="rect">
                <a:avLst/>
              </a:prstGeom>
              <a:blipFill rotWithShape="1">
                <a:blip r:embed="rId10"/>
                <a:stretch>
                  <a:fillRect l="-634" b="-12500"/>
                </a:stretch>
              </a:blipFill>
            </p:spPr>
            <p:txBody>
              <a:bodyPr/>
              <a:lstStyle/>
              <a:p>
                <a:r>
                  <a:rPr lang="en-US">
                    <a:noFill/>
                  </a:rPr>
                  <a:t> </a:t>
                </a:r>
              </a:p>
            </p:txBody>
          </p:sp>
        </mc:Fallback>
      </mc:AlternateContent>
    </p:spTree>
    <p:extLst>
      <p:ext uri="{BB962C8B-B14F-4D97-AF65-F5344CB8AC3E}">
        <p14:creationId xmlns:p14="http://schemas.microsoft.com/office/powerpoint/2010/main" val="17271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53" presetClass="entr" presetSubtype="16" fill="hold" nodeType="withEffect">
                                  <p:stCondLst>
                                    <p:cond delay="0"/>
                                  </p:stCondLst>
                                  <p:childTnLst>
                                    <p:set>
                                      <p:cBhvr>
                                        <p:cTn id="14" dur="1" fill="hold">
                                          <p:stCondLst>
                                            <p:cond delay="0"/>
                                          </p:stCondLst>
                                        </p:cTn>
                                        <p:tgtEl>
                                          <p:spTgt spid="8197"/>
                                        </p:tgtEl>
                                        <p:attrNameLst>
                                          <p:attrName>style.visibility</p:attrName>
                                        </p:attrNameLst>
                                      </p:cBhvr>
                                      <p:to>
                                        <p:strVal val="visible"/>
                                      </p:to>
                                    </p:set>
                                    <p:anim calcmode="lin" valueType="num">
                                      <p:cBhvr>
                                        <p:cTn id="15" dur="500" fill="hold"/>
                                        <p:tgtEl>
                                          <p:spTgt spid="8197"/>
                                        </p:tgtEl>
                                        <p:attrNameLst>
                                          <p:attrName>ppt_w</p:attrName>
                                        </p:attrNameLst>
                                      </p:cBhvr>
                                      <p:tavLst>
                                        <p:tav tm="0">
                                          <p:val>
                                            <p:fltVal val="0"/>
                                          </p:val>
                                        </p:tav>
                                        <p:tav tm="100000">
                                          <p:val>
                                            <p:strVal val="#ppt_w"/>
                                          </p:val>
                                        </p:tav>
                                      </p:tavLst>
                                    </p:anim>
                                    <p:anim calcmode="lin" valueType="num">
                                      <p:cBhvr>
                                        <p:cTn id="16" dur="500" fill="hold"/>
                                        <p:tgtEl>
                                          <p:spTgt spid="8197"/>
                                        </p:tgtEl>
                                        <p:attrNameLst>
                                          <p:attrName>ppt_h</p:attrName>
                                        </p:attrNameLst>
                                      </p:cBhvr>
                                      <p:tavLst>
                                        <p:tav tm="0">
                                          <p:val>
                                            <p:fltVal val="0"/>
                                          </p:val>
                                        </p:tav>
                                        <p:tav tm="100000">
                                          <p:val>
                                            <p:strVal val="#ppt_h"/>
                                          </p:val>
                                        </p:tav>
                                      </p:tavLst>
                                    </p:anim>
                                    <p:animEffect transition="in" filter="fade">
                                      <p:cBhvr>
                                        <p:cTn id="17" dur="500"/>
                                        <p:tgtEl>
                                          <p:spTgt spid="8197"/>
                                        </p:tgtEl>
                                      </p:cBhvr>
                                    </p:animEffect>
                                  </p:childTnLst>
                                </p:cTn>
                              </p:par>
                              <p:par>
                                <p:cTn id="18" presetID="53" presetClass="entr" presetSubtype="16" fill="hold" nodeType="withEffect">
                                  <p:stCondLst>
                                    <p:cond delay="0"/>
                                  </p:stCondLst>
                                  <p:childTnLst>
                                    <p:set>
                                      <p:cBhvr>
                                        <p:cTn id="19" dur="1" fill="hold">
                                          <p:stCondLst>
                                            <p:cond delay="0"/>
                                          </p:stCondLst>
                                        </p:cTn>
                                        <p:tgtEl>
                                          <p:spTgt spid="8198"/>
                                        </p:tgtEl>
                                        <p:attrNameLst>
                                          <p:attrName>style.visibility</p:attrName>
                                        </p:attrNameLst>
                                      </p:cBhvr>
                                      <p:to>
                                        <p:strVal val="visible"/>
                                      </p:to>
                                    </p:set>
                                    <p:anim calcmode="lin" valueType="num">
                                      <p:cBhvr>
                                        <p:cTn id="20" dur="500" fill="hold"/>
                                        <p:tgtEl>
                                          <p:spTgt spid="8198"/>
                                        </p:tgtEl>
                                        <p:attrNameLst>
                                          <p:attrName>ppt_w</p:attrName>
                                        </p:attrNameLst>
                                      </p:cBhvr>
                                      <p:tavLst>
                                        <p:tav tm="0">
                                          <p:val>
                                            <p:fltVal val="0"/>
                                          </p:val>
                                        </p:tav>
                                        <p:tav tm="100000">
                                          <p:val>
                                            <p:strVal val="#ppt_w"/>
                                          </p:val>
                                        </p:tav>
                                      </p:tavLst>
                                    </p:anim>
                                    <p:anim calcmode="lin" valueType="num">
                                      <p:cBhvr>
                                        <p:cTn id="21" dur="500" fill="hold"/>
                                        <p:tgtEl>
                                          <p:spTgt spid="8198"/>
                                        </p:tgtEl>
                                        <p:attrNameLst>
                                          <p:attrName>ppt_h</p:attrName>
                                        </p:attrNameLst>
                                      </p:cBhvr>
                                      <p:tavLst>
                                        <p:tav tm="0">
                                          <p:val>
                                            <p:fltVal val="0"/>
                                          </p:val>
                                        </p:tav>
                                        <p:tav tm="100000">
                                          <p:val>
                                            <p:strVal val="#ppt_h"/>
                                          </p:val>
                                        </p:tav>
                                      </p:tavLst>
                                    </p:anim>
                                    <p:animEffect transition="in" filter="fade">
                                      <p:cBhvr>
                                        <p:cTn id="22" dur="500"/>
                                        <p:tgtEl>
                                          <p:spTgt spid="8198"/>
                                        </p:tgtEl>
                                      </p:cBhvr>
                                    </p:animEffect>
                                  </p:childTnLst>
                                </p:cTn>
                              </p:par>
                              <p:par>
                                <p:cTn id="23" presetID="53" presetClass="entr" presetSubtype="16" fill="hold" nodeType="withEffect">
                                  <p:stCondLst>
                                    <p:cond delay="0"/>
                                  </p:stCondLst>
                                  <p:childTnLst>
                                    <p:set>
                                      <p:cBhvr>
                                        <p:cTn id="24" dur="1" fill="hold">
                                          <p:stCondLst>
                                            <p:cond delay="0"/>
                                          </p:stCondLst>
                                        </p:cTn>
                                        <p:tgtEl>
                                          <p:spTgt spid="8199"/>
                                        </p:tgtEl>
                                        <p:attrNameLst>
                                          <p:attrName>style.visibility</p:attrName>
                                        </p:attrNameLst>
                                      </p:cBhvr>
                                      <p:to>
                                        <p:strVal val="visible"/>
                                      </p:to>
                                    </p:set>
                                    <p:anim calcmode="lin" valueType="num">
                                      <p:cBhvr>
                                        <p:cTn id="25" dur="500" fill="hold"/>
                                        <p:tgtEl>
                                          <p:spTgt spid="8199"/>
                                        </p:tgtEl>
                                        <p:attrNameLst>
                                          <p:attrName>ppt_w</p:attrName>
                                        </p:attrNameLst>
                                      </p:cBhvr>
                                      <p:tavLst>
                                        <p:tav tm="0">
                                          <p:val>
                                            <p:fltVal val="0"/>
                                          </p:val>
                                        </p:tav>
                                        <p:tav tm="100000">
                                          <p:val>
                                            <p:strVal val="#ppt_w"/>
                                          </p:val>
                                        </p:tav>
                                      </p:tavLst>
                                    </p:anim>
                                    <p:anim calcmode="lin" valueType="num">
                                      <p:cBhvr>
                                        <p:cTn id="26" dur="500" fill="hold"/>
                                        <p:tgtEl>
                                          <p:spTgt spid="8199"/>
                                        </p:tgtEl>
                                        <p:attrNameLst>
                                          <p:attrName>ppt_h</p:attrName>
                                        </p:attrNameLst>
                                      </p:cBhvr>
                                      <p:tavLst>
                                        <p:tav tm="0">
                                          <p:val>
                                            <p:fltVal val="0"/>
                                          </p:val>
                                        </p:tav>
                                        <p:tav tm="100000">
                                          <p:val>
                                            <p:strVal val="#ppt_h"/>
                                          </p:val>
                                        </p:tav>
                                      </p:tavLst>
                                    </p:anim>
                                    <p:animEffect transition="in" filter="fade">
                                      <p:cBhvr>
                                        <p:cTn id="27" dur="500"/>
                                        <p:tgtEl>
                                          <p:spTgt spid="8199"/>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Conclusiones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3" name="Rectangle 2"/>
          <p:cNvSpPr/>
          <p:nvPr/>
        </p:nvSpPr>
        <p:spPr>
          <a:xfrm>
            <a:off x="611560" y="1701963"/>
            <a:ext cx="8262664" cy="4247317"/>
          </a:xfrm>
          <a:prstGeom prst="rect">
            <a:avLst/>
          </a:prstGeom>
        </p:spPr>
        <p:txBody>
          <a:bodyPr wrap="square">
            <a:spAutoFit/>
          </a:bodyPr>
          <a:lstStyle/>
          <a:p>
            <a:endParaRPr lang="en-US" dirty="0">
              <a:solidFill>
                <a:schemeClr val="accent2">
                  <a:lumMod val="50000"/>
                </a:schemeClr>
              </a:solidFill>
            </a:endParaRPr>
          </a:p>
          <a:p>
            <a:pPr marL="285750" indent="-285750">
              <a:buFont typeface="Arial" pitchFamily="34" charset="0"/>
              <a:buChar char="•"/>
            </a:pPr>
            <a:r>
              <a:rPr lang="es-ES" dirty="0">
                <a:solidFill>
                  <a:schemeClr val="accent2">
                    <a:lumMod val="50000"/>
                  </a:schemeClr>
                </a:solidFill>
              </a:rPr>
              <a:t>La elaboración de una herramienta de cálculo sobre campos de Galois es fundamental a la hora de abordar temas que incluyan este tipo de matemática, ya que la dificultad para entender cualquier tema sin tener a la mano una herramienta de este tipo, dificulta el proceso aprendizaje considerablemente. </a:t>
            </a:r>
          </a:p>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El </a:t>
            </a:r>
            <a:r>
              <a:rPr lang="es-ES" dirty="0">
                <a:solidFill>
                  <a:schemeClr val="accent2">
                    <a:lumMod val="50000"/>
                  </a:schemeClr>
                </a:solidFill>
              </a:rPr>
              <a:t>entendimiento de la matemática de Galois es esencial para poderse introducir en temas de codificación, encriptación y compresión de información. </a:t>
            </a:r>
          </a:p>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La </a:t>
            </a:r>
            <a:r>
              <a:rPr lang="es-ES" dirty="0">
                <a:solidFill>
                  <a:schemeClr val="accent2">
                    <a:lumMod val="50000"/>
                  </a:schemeClr>
                </a:solidFill>
              </a:rPr>
              <a:t>implementación de un código Reed-Solomon es compleja para códigos muy extensos como un RS(255,247), por esto es conveniente construir con código más simple y generalizarlo para generar cualquier código deseado independiente de su complejidad. </a:t>
            </a:r>
          </a:p>
        </p:txBody>
      </p:sp>
    </p:spTree>
    <p:extLst>
      <p:ext uri="{BB962C8B-B14F-4D97-AF65-F5344CB8AC3E}">
        <p14:creationId xmlns:p14="http://schemas.microsoft.com/office/powerpoint/2010/main" val="2776753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700808"/>
            <a:ext cx="8496944" cy="4524315"/>
          </a:xfrm>
          <a:prstGeom prst="rect">
            <a:avLst/>
          </a:prstGeom>
        </p:spPr>
        <p:txBody>
          <a:bodyPr wrap="square">
            <a:spAutoFit/>
          </a:bodyPr>
          <a:lstStyle/>
          <a:p>
            <a:endParaRPr lang="en-US" dirty="0">
              <a:solidFill>
                <a:schemeClr val="accent2">
                  <a:lumMod val="50000"/>
                </a:schemeClr>
              </a:solidFill>
            </a:endParaRPr>
          </a:p>
          <a:p>
            <a:pPr marL="285750" indent="-285750">
              <a:buFont typeface="Arial" pitchFamily="34" charset="0"/>
              <a:buChar char="•"/>
            </a:pPr>
            <a:r>
              <a:rPr lang="es-ES" dirty="0">
                <a:solidFill>
                  <a:schemeClr val="accent2">
                    <a:lumMod val="50000"/>
                  </a:schemeClr>
                </a:solidFill>
              </a:rPr>
              <a:t>La velocidad de la implementación puede aumentarse si en la entidad que calculan el valor de las raíces del polinomio localizador del error y la entidad que calcula el polinomio del valor del error, se hacen sin elementos secuenciales. Teniendo en cuenta que esto produciría un incremento significativo en el uso del hardware dentro de la FPGA. </a:t>
            </a:r>
          </a:p>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Se </a:t>
            </a:r>
            <a:r>
              <a:rPr lang="es-ES" dirty="0">
                <a:solidFill>
                  <a:schemeClr val="accent2">
                    <a:lumMod val="50000"/>
                  </a:schemeClr>
                </a:solidFill>
              </a:rPr>
              <a:t>evidencia que el código Reed-Solomon es eficiente frente a errores en ráfaga. Sin embargo si el canal presenta una distribución de error capaz de corromper simultáneamente más símbolos que los que son posibles corregir, la eficiencia del código disminuye considerablemente. </a:t>
            </a:r>
          </a:p>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El </a:t>
            </a:r>
            <a:r>
              <a:rPr lang="es-ES" dirty="0">
                <a:solidFill>
                  <a:schemeClr val="accent2">
                    <a:lumMod val="50000"/>
                  </a:schemeClr>
                </a:solidFill>
              </a:rPr>
              <a:t>uso de software para generar las entidades VHDL permite abrir un campo de posibilidades al poder generar una descripción de hardware reconfigurable, la cual antes estaba restringida al uso de GENERICS dentro de las entidades VHDL. </a:t>
            </a:r>
          </a:p>
        </p:txBody>
      </p:sp>
      <p:sp>
        <p:nvSpPr>
          <p:cNvPr id="3" name="Rectangle 2"/>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Conclusiones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686458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8613" y="2012647"/>
            <a:ext cx="7488832" cy="1200329"/>
          </a:xfrm>
          <a:prstGeom prst="rect">
            <a:avLst/>
          </a:prstGeom>
        </p:spPr>
        <p:txBody>
          <a:bodyPr wrap="square">
            <a:spAutoFit/>
          </a:bodyPr>
          <a:lstStyle/>
          <a:p>
            <a:endParaRPr lang="en-US" dirty="0">
              <a:solidFill>
                <a:schemeClr val="accent2">
                  <a:lumMod val="50000"/>
                </a:schemeClr>
              </a:solidFill>
            </a:endParaRPr>
          </a:p>
          <a:p>
            <a:pPr marL="285750" indent="-285750">
              <a:buFont typeface="Arial" pitchFamily="34" charset="0"/>
              <a:buChar char="•"/>
            </a:pPr>
            <a:r>
              <a:rPr lang="es-ES" dirty="0">
                <a:solidFill>
                  <a:schemeClr val="accent2">
                    <a:lumMod val="50000"/>
                  </a:schemeClr>
                </a:solidFill>
              </a:rPr>
              <a:t>El uso de software para probar el código Reed-Solomon permite tener un control total de las variables a las que este se enfrenta y evaluar mejor su capacidad de corrección. </a:t>
            </a:r>
          </a:p>
        </p:txBody>
      </p:sp>
      <p:sp>
        <p:nvSpPr>
          <p:cNvPr id="4" name="Rectangle 3"/>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Conclusiones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992121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Trabajos futuros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3" name="Rectangle 2"/>
          <p:cNvSpPr/>
          <p:nvPr/>
        </p:nvSpPr>
        <p:spPr>
          <a:xfrm>
            <a:off x="805483" y="1988840"/>
            <a:ext cx="7503566" cy="2031325"/>
          </a:xfrm>
          <a:prstGeom prst="rect">
            <a:avLst/>
          </a:prstGeom>
        </p:spPr>
        <p:txBody>
          <a:bodyPr wrap="square">
            <a:spAutoFit/>
          </a:bodyPr>
          <a:lstStyle/>
          <a:p>
            <a:endParaRPr lang="en-US" dirty="0">
              <a:solidFill>
                <a:schemeClr val="accent2">
                  <a:lumMod val="50000"/>
                </a:schemeClr>
              </a:solidFill>
            </a:endParaRPr>
          </a:p>
          <a:p>
            <a:pPr marL="285750" indent="-285750" algn="just">
              <a:buFont typeface="Arial" pitchFamily="34" charset="0"/>
              <a:buChar char="•"/>
            </a:pPr>
            <a:r>
              <a:rPr lang="es-ES" dirty="0">
                <a:solidFill>
                  <a:schemeClr val="accent2">
                    <a:lumMod val="50000"/>
                  </a:schemeClr>
                </a:solidFill>
              </a:rPr>
              <a:t>Se propone la implementación de codificadores y decodificadores de códigos Reed-Solomon, Turbo códigos y códigos de baja densidad, mediante el uso de algoritmos de aprendizaje como los basados en redes neuronales y algoritmos genéticos. Ya que como las entradas y salidas del codificador y decodificador son conocidas es posible entrenar sistemas de aprendizaje para lograr el mismo propósito. </a:t>
            </a:r>
          </a:p>
        </p:txBody>
      </p:sp>
      <p:sp>
        <p:nvSpPr>
          <p:cNvPr id="4" name="Rectangle 3"/>
          <p:cNvSpPr/>
          <p:nvPr/>
        </p:nvSpPr>
        <p:spPr>
          <a:xfrm>
            <a:off x="805483" y="4028871"/>
            <a:ext cx="7503566" cy="1200329"/>
          </a:xfrm>
          <a:prstGeom prst="rect">
            <a:avLst/>
          </a:prstGeom>
        </p:spPr>
        <p:txBody>
          <a:bodyPr wrap="square">
            <a:spAutoFit/>
          </a:bodyPr>
          <a:lstStyle/>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Separar </a:t>
            </a:r>
            <a:r>
              <a:rPr lang="es-ES" dirty="0">
                <a:solidFill>
                  <a:schemeClr val="accent2">
                    <a:lumMod val="50000"/>
                  </a:schemeClr>
                </a:solidFill>
              </a:rPr>
              <a:t>el codificador y decodificador físicamente con el fin de realizar las pruebas del canal y evaluar la capacidad de corrección y potencia del código en un ambiente real. </a:t>
            </a:r>
          </a:p>
        </p:txBody>
      </p:sp>
    </p:spTree>
    <p:extLst>
      <p:ext uri="{BB962C8B-B14F-4D97-AF65-F5344CB8AC3E}">
        <p14:creationId xmlns:p14="http://schemas.microsoft.com/office/powerpoint/2010/main" val="29818656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5210" y="2204864"/>
            <a:ext cx="6841097" cy="2031325"/>
          </a:xfrm>
          <a:prstGeom prst="rect">
            <a:avLst/>
          </a:prstGeom>
        </p:spPr>
        <p:txBody>
          <a:bodyPr wrap="square">
            <a:spAutoFit/>
          </a:bodyPr>
          <a:lstStyle/>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Evaluar </a:t>
            </a:r>
            <a:r>
              <a:rPr lang="es-ES" dirty="0">
                <a:solidFill>
                  <a:schemeClr val="accent2">
                    <a:lumMod val="50000"/>
                  </a:schemeClr>
                </a:solidFill>
              </a:rPr>
              <a:t>otros algoritmos para la localización del error como el “</a:t>
            </a:r>
            <a:r>
              <a:rPr lang="es-ES" dirty="0" err="1">
                <a:solidFill>
                  <a:schemeClr val="accent2">
                    <a:lumMod val="50000"/>
                  </a:schemeClr>
                </a:solidFill>
              </a:rPr>
              <a:t>Euclidean</a:t>
            </a:r>
            <a:r>
              <a:rPr lang="es-ES" dirty="0">
                <a:solidFill>
                  <a:schemeClr val="accent2">
                    <a:lumMod val="50000"/>
                  </a:schemeClr>
                </a:solidFill>
              </a:rPr>
              <a:t> </a:t>
            </a:r>
            <a:r>
              <a:rPr lang="es-ES" dirty="0" err="1">
                <a:solidFill>
                  <a:schemeClr val="accent2">
                    <a:lumMod val="50000"/>
                  </a:schemeClr>
                </a:solidFill>
              </a:rPr>
              <a:t>Algorithm</a:t>
            </a:r>
            <a:r>
              <a:rPr lang="es-ES" dirty="0">
                <a:solidFill>
                  <a:schemeClr val="accent2">
                    <a:lumMod val="50000"/>
                  </a:schemeClr>
                </a:solidFill>
              </a:rPr>
              <a:t>”. </a:t>
            </a:r>
          </a:p>
          <a:p>
            <a:endParaRPr lang="en-US" dirty="0">
              <a:solidFill>
                <a:schemeClr val="accent2">
                  <a:lumMod val="50000"/>
                </a:schemeClr>
              </a:solidFill>
            </a:endParaRPr>
          </a:p>
          <a:p>
            <a:pPr marL="285750" indent="-285750">
              <a:buFont typeface="Arial" pitchFamily="34" charset="0"/>
              <a:buChar char="•"/>
            </a:pPr>
            <a:r>
              <a:rPr lang="es-ES" dirty="0" smtClean="0">
                <a:solidFill>
                  <a:schemeClr val="accent2">
                    <a:lumMod val="50000"/>
                  </a:schemeClr>
                </a:solidFill>
              </a:rPr>
              <a:t>Mover </a:t>
            </a:r>
            <a:r>
              <a:rPr lang="es-ES" dirty="0">
                <a:solidFill>
                  <a:schemeClr val="accent2">
                    <a:lumMod val="50000"/>
                  </a:schemeClr>
                </a:solidFill>
              </a:rPr>
              <a:t>las tablas que se usan para la conversión de binario a alfas a la memoria RAM de la FPGA con el fin de consumir menos hardware. </a:t>
            </a:r>
          </a:p>
        </p:txBody>
      </p:sp>
      <p:sp>
        <p:nvSpPr>
          <p:cNvPr id="3" name="Rectangle 2"/>
          <p:cNvSpPr/>
          <p:nvPr/>
        </p:nvSpPr>
        <p:spPr>
          <a:xfrm>
            <a:off x="179512" y="836712"/>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Trabajos futuros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684727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149" y="2708920"/>
            <a:ext cx="8755508" cy="1569660"/>
          </a:xfrm>
          <a:prstGeom prst="rect">
            <a:avLst/>
          </a:prstGeom>
          <a:noFill/>
        </p:spPr>
        <p:txBody>
          <a:bodyPr wrap="square" lIns="91440" tIns="45720" rIns="91440" bIns="45720">
            <a:spAutoFit/>
          </a:bodyPr>
          <a:lstStyle/>
          <a:p>
            <a:pPr algn="ctr"/>
            <a:r>
              <a:rPr lang="es-CO" sz="9600" b="1" cap="none" spc="0" dirty="0" smtClean="0">
                <a:ln w="1905"/>
                <a:solidFill>
                  <a:schemeClr val="accent2">
                    <a:lumMod val="50000"/>
                  </a:schemeClr>
                </a:solidFill>
                <a:effectLst>
                  <a:innerShdw blurRad="69850" dist="43180" dir="5400000">
                    <a:srgbClr val="000000">
                      <a:alpha val="65000"/>
                    </a:srgbClr>
                  </a:innerShdw>
                </a:effectLst>
              </a:rPr>
              <a:t>¡Gracias!</a:t>
            </a:r>
            <a:endParaRPr lang="es-CO" sz="9600" b="1" cap="none" spc="0" dirty="0">
              <a:ln w="1905"/>
              <a:solidFill>
                <a:schemeClr val="accent2">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420865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282966" y="941819"/>
            <a:ext cx="6526146" cy="830997"/>
          </a:xfrm>
          <a:prstGeom prst="rect">
            <a:avLst/>
          </a:prstGeom>
          <a:noFill/>
        </p:spPr>
        <p:txBody>
          <a:bodyPr wrap="non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Objetivos específicos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5" name="Rounded Rectangle 4">
            <a:hlinkClick r:id="rId3" action="ppaction://hlinksldjump"/>
          </p:cNvPr>
          <p:cNvSpPr/>
          <p:nvPr/>
        </p:nvSpPr>
        <p:spPr>
          <a:xfrm>
            <a:off x="765619" y="2348880"/>
            <a:ext cx="7560840"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smtClean="0">
                <a:solidFill>
                  <a:schemeClr val="accent2">
                    <a:lumMod val="50000"/>
                  </a:schemeClr>
                </a:solidFill>
              </a:rPr>
              <a:t>Elaborar una herramienta que calcule el campo de Galois y realice las operaciones de suma y multiplicación del campo; necesaria para facilitar el diseño del codificador y decodificador R-S. </a:t>
            </a:r>
            <a:endParaRPr lang="es-ES" dirty="0">
              <a:solidFill>
                <a:schemeClr val="accent2">
                  <a:lumMod val="50000"/>
                </a:schemeClr>
              </a:solidFill>
            </a:endParaRPr>
          </a:p>
        </p:txBody>
      </p:sp>
      <p:cxnSp>
        <p:nvCxnSpPr>
          <p:cNvPr id="9" name="Straight Arrow Connector 8"/>
          <p:cNvCxnSpPr>
            <a:stCxn id="2" idx="2"/>
            <a:endCxn id="5" idx="0"/>
          </p:cNvCxnSpPr>
          <p:nvPr/>
        </p:nvCxnSpPr>
        <p:spPr>
          <a:xfrm>
            <a:off x="4546039" y="1772816"/>
            <a:ext cx="0" cy="576064"/>
          </a:xfrm>
          <a:prstGeom prst="straightConnector1">
            <a:avLst/>
          </a:prstGeom>
          <a:ln w="50800">
            <a:solidFill>
              <a:srgbClr val="000058"/>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a:hlinkClick r:id="rId4" action="ppaction://hlinksldjump"/>
          </p:cNvPr>
          <p:cNvSpPr/>
          <p:nvPr/>
        </p:nvSpPr>
        <p:spPr>
          <a:xfrm>
            <a:off x="765619" y="3861048"/>
            <a:ext cx="3302325" cy="136815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smtClean="0">
                <a:solidFill>
                  <a:schemeClr val="accent2">
                    <a:lumMod val="50000"/>
                  </a:schemeClr>
                </a:solidFill>
              </a:rPr>
              <a:t>Diseñar </a:t>
            </a:r>
            <a:r>
              <a:rPr lang="es-ES" dirty="0">
                <a:solidFill>
                  <a:schemeClr val="accent2">
                    <a:lumMod val="50000"/>
                  </a:schemeClr>
                </a:solidFill>
              </a:rPr>
              <a:t>el codificador y decodificador Reed-Solomon que va a ser implementado. </a:t>
            </a:r>
          </a:p>
        </p:txBody>
      </p:sp>
      <p:cxnSp>
        <p:nvCxnSpPr>
          <p:cNvPr id="16" name="Straight Arrow Connector 15"/>
          <p:cNvCxnSpPr/>
          <p:nvPr/>
        </p:nvCxnSpPr>
        <p:spPr>
          <a:xfrm>
            <a:off x="1547664" y="3284984"/>
            <a:ext cx="0" cy="576064"/>
          </a:xfrm>
          <a:prstGeom prst="straightConnector1">
            <a:avLst/>
          </a:prstGeom>
          <a:ln w="50800">
            <a:solidFill>
              <a:srgbClr val="000058"/>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834972" y="3861048"/>
            <a:ext cx="3528392" cy="136815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smtClean="0">
                <a:solidFill>
                  <a:schemeClr val="accent2">
                    <a:lumMod val="50000"/>
                  </a:schemeClr>
                </a:solidFill>
              </a:rPr>
              <a:t>Implementar </a:t>
            </a:r>
            <a:r>
              <a:rPr lang="es-ES" dirty="0">
                <a:solidFill>
                  <a:schemeClr val="accent2">
                    <a:lumMod val="50000"/>
                  </a:schemeClr>
                </a:solidFill>
              </a:rPr>
              <a:t>sobre una FPGA el codificador y decodificador Reed-Solomon. </a:t>
            </a:r>
          </a:p>
        </p:txBody>
      </p:sp>
      <p:cxnSp>
        <p:nvCxnSpPr>
          <p:cNvPr id="18" name="Straight Arrow Connector 17"/>
          <p:cNvCxnSpPr>
            <a:stCxn id="11" idx="3"/>
            <a:endCxn id="17" idx="1"/>
          </p:cNvCxnSpPr>
          <p:nvPr/>
        </p:nvCxnSpPr>
        <p:spPr>
          <a:xfrm>
            <a:off x="4067944" y="4545124"/>
            <a:ext cx="767028" cy="0"/>
          </a:xfrm>
          <a:prstGeom prst="straightConnector1">
            <a:avLst/>
          </a:prstGeom>
          <a:ln w="50800">
            <a:solidFill>
              <a:srgbClr val="000058"/>
            </a:solidFill>
            <a:headEnd w="lg" len="l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11374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282966" y="941819"/>
            <a:ext cx="6526146" cy="830997"/>
          </a:xfrm>
          <a:prstGeom prst="rect">
            <a:avLst/>
          </a:prstGeom>
          <a:noFill/>
        </p:spPr>
        <p:txBody>
          <a:bodyPr wrap="non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Objetivos específicos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5" name="Rounded Rectangle 4">
            <a:hlinkClick r:id="rId3" action="ppaction://hlinksldjump"/>
          </p:cNvPr>
          <p:cNvSpPr/>
          <p:nvPr/>
        </p:nvSpPr>
        <p:spPr>
          <a:xfrm>
            <a:off x="765619" y="2348880"/>
            <a:ext cx="7560840" cy="10801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smtClean="0">
                <a:solidFill>
                  <a:schemeClr val="accent2">
                    <a:lumMod val="50000"/>
                  </a:schemeClr>
                </a:solidFill>
              </a:rPr>
              <a:t>Simular </a:t>
            </a:r>
            <a:r>
              <a:rPr lang="es-ES" dirty="0">
                <a:solidFill>
                  <a:schemeClr val="accent2">
                    <a:lumMod val="50000"/>
                  </a:schemeClr>
                </a:solidFill>
              </a:rPr>
              <a:t>un canal lineal y un canal no lineal, con diferentes tipos de ruidos mediante la FPGA con el fin de probar el codificador y decodificador Reed-Solomon que fue implementado. </a:t>
            </a:r>
          </a:p>
        </p:txBody>
      </p:sp>
      <p:cxnSp>
        <p:nvCxnSpPr>
          <p:cNvPr id="9" name="Straight Arrow Connector 8"/>
          <p:cNvCxnSpPr>
            <a:stCxn id="2" idx="2"/>
            <a:endCxn id="5" idx="0"/>
          </p:cNvCxnSpPr>
          <p:nvPr/>
        </p:nvCxnSpPr>
        <p:spPr>
          <a:xfrm>
            <a:off x="4546039" y="1772816"/>
            <a:ext cx="0" cy="576064"/>
          </a:xfrm>
          <a:prstGeom prst="straightConnector1">
            <a:avLst/>
          </a:prstGeom>
          <a:ln w="50800">
            <a:solidFill>
              <a:srgbClr val="000058"/>
            </a:solidFill>
            <a:headEnd w="lg" len="lg"/>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37858" y="3429000"/>
            <a:ext cx="0" cy="576064"/>
          </a:xfrm>
          <a:prstGeom prst="straightConnector1">
            <a:avLst/>
          </a:prstGeom>
          <a:ln w="50800">
            <a:solidFill>
              <a:srgbClr val="000058"/>
            </a:solidFill>
            <a:headEnd w="lg" len="lg"/>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a:hlinkClick r:id="rId4" action="ppaction://hlinksldjump"/>
          </p:cNvPr>
          <p:cNvSpPr/>
          <p:nvPr/>
        </p:nvSpPr>
        <p:spPr>
          <a:xfrm>
            <a:off x="765619" y="4005064"/>
            <a:ext cx="7560840" cy="108012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smtClean="0">
                <a:solidFill>
                  <a:schemeClr val="accent2">
                    <a:lumMod val="50000"/>
                  </a:schemeClr>
                </a:solidFill>
              </a:rPr>
              <a:t>Diseñar </a:t>
            </a:r>
            <a:r>
              <a:rPr lang="es-ES" dirty="0">
                <a:solidFill>
                  <a:schemeClr val="accent2">
                    <a:lumMod val="50000"/>
                  </a:schemeClr>
                </a:solidFill>
              </a:rPr>
              <a:t>mediante el uso de una herramienta de computación un panel de control en forma de banco de prueba para probar el funcionamiento del codificador y decodificador Reed-Solomon ya implementado. </a:t>
            </a:r>
          </a:p>
        </p:txBody>
      </p:sp>
      <p:sp>
        <p:nvSpPr>
          <p:cNvPr id="7" name="Curved Left Arrow 6">
            <a:hlinkClick r:id="rId5" action="ppaction://hlinksldjump"/>
          </p:cNvPr>
          <p:cNvSpPr/>
          <p:nvPr/>
        </p:nvSpPr>
        <p:spPr>
          <a:xfrm>
            <a:off x="765619" y="5517232"/>
            <a:ext cx="517347" cy="864096"/>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207560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fltVal val="0"/>
                                          </p:val>
                                        </p:tav>
                                        <p:tav tm="100000">
                                          <p:val>
                                            <p:strVal val="#ppt_w"/>
                                          </p:val>
                                        </p:tav>
                                      </p:tavLst>
                                    </p:anim>
                                    <p:anim calcmode="lin" valueType="num">
                                      <p:cBhvr>
                                        <p:cTn id="16" dur="1000" fill="hold"/>
                                        <p:tgtEl>
                                          <p:spTgt spid="16"/>
                                        </p:tgtEl>
                                        <p:attrNameLst>
                                          <p:attrName>ppt_h</p:attrName>
                                        </p:attrNameLst>
                                      </p:cBhvr>
                                      <p:tavLst>
                                        <p:tav tm="0">
                                          <p:val>
                                            <p:fltVal val="0"/>
                                          </p:val>
                                        </p:tav>
                                        <p:tav tm="100000">
                                          <p:val>
                                            <p:strVal val="#ppt_h"/>
                                          </p:val>
                                        </p:tav>
                                      </p:tavLst>
                                    </p:anim>
                                    <p:anim calcmode="lin" valueType="num">
                                      <p:cBhvr>
                                        <p:cTn id="17" dur="1000" fill="hold"/>
                                        <p:tgtEl>
                                          <p:spTgt spid="16"/>
                                        </p:tgtEl>
                                        <p:attrNameLst>
                                          <p:attrName>style.rotation</p:attrName>
                                        </p:attrNameLst>
                                      </p:cBhvr>
                                      <p:tavLst>
                                        <p:tav tm="0">
                                          <p:val>
                                            <p:fltVal val="90"/>
                                          </p:val>
                                        </p:tav>
                                        <p:tav tm="100000">
                                          <p:val>
                                            <p:fltVal val="0"/>
                                          </p:val>
                                        </p:tav>
                                      </p:tavLst>
                                    </p:anim>
                                    <p:animEffect transition="in" filter="fade">
                                      <p:cBhvr>
                                        <p:cTn id="18" dur="1000"/>
                                        <p:tgtEl>
                                          <p:spTgt spid="16"/>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90"/>
                                          </p:val>
                                        </p:tav>
                                        <p:tav tm="100000">
                                          <p:val>
                                            <p:fltVal val="0"/>
                                          </p:val>
                                        </p:tav>
                                      </p:tavLst>
                                    </p:anim>
                                    <p:animEffect transition="in" filter="fade">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941819"/>
            <a:ext cx="8755508" cy="1569660"/>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Calculadora en campos de </a:t>
            </a:r>
            <a:r>
              <a:rPr lang="es-CO" sz="4800" b="1" dirty="0">
                <a:ln w="1905"/>
                <a:solidFill>
                  <a:schemeClr val="accent2">
                    <a:lumMod val="50000"/>
                  </a:schemeClr>
                </a:solidFill>
                <a:effectLst>
                  <a:innerShdw blurRad="69850" dist="43180" dir="5400000">
                    <a:srgbClr val="000000">
                      <a:alpha val="65000"/>
                    </a:srgbClr>
                  </a:innerShdw>
                </a:effectLst>
              </a:rPr>
              <a:t>G</a:t>
            </a:r>
            <a:r>
              <a:rPr lang="es-CO" sz="4800" b="1" cap="none" spc="0" dirty="0" smtClean="0">
                <a:ln w="1905"/>
                <a:solidFill>
                  <a:schemeClr val="accent2">
                    <a:lumMod val="50000"/>
                  </a:schemeClr>
                </a:solidFill>
                <a:effectLst>
                  <a:innerShdw blurRad="69850" dist="43180" dir="5400000">
                    <a:srgbClr val="000000">
                      <a:alpha val="65000"/>
                    </a:srgbClr>
                  </a:innerShdw>
                </a:effectLst>
              </a:rPr>
              <a:t>alois</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pic>
        <p:nvPicPr>
          <p:cNvPr id="1026" name="Picture 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337" y="2889783"/>
            <a:ext cx="292532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395799017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79512" y="620688"/>
            <a:ext cx="8755508" cy="830997"/>
          </a:xfrm>
          <a:prstGeom prst="rect">
            <a:avLst/>
          </a:prstGeom>
          <a:noFill/>
        </p:spPr>
        <p:txBody>
          <a:bodyPr wrap="square" lIns="91440" tIns="45720" rIns="91440" bIns="45720">
            <a:spAutoFit/>
          </a:bodyPr>
          <a:lstStyle/>
          <a:p>
            <a:pPr algn="ctr"/>
            <a:r>
              <a:rPr lang="es-CO" sz="4800" b="1" cap="none" spc="0" dirty="0" smtClean="0">
                <a:ln w="1905"/>
                <a:solidFill>
                  <a:schemeClr val="accent2">
                    <a:lumMod val="50000"/>
                  </a:schemeClr>
                </a:solidFill>
                <a:effectLst>
                  <a:innerShdw blurRad="69850" dist="43180" dir="5400000">
                    <a:srgbClr val="000000">
                      <a:alpha val="65000"/>
                    </a:srgbClr>
                  </a:innerShdw>
                </a:effectLst>
              </a:rPr>
              <a:t>Generación GF</a:t>
            </a:r>
            <a:endParaRPr lang="es-CO" sz="4800" b="1" cap="none" spc="0" dirty="0">
              <a:ln w="1905"/>
              <a:solidFill>
                <a:schemeClr val="accent2">
                  <a:lumMod val="50000"/>
                </a:schemeClr>
              </a:solidFill>
              <a:effectLst>
                <a:innerShdw blurRad="69850" dist="43180" dir="5400000">
                  <a:srgbClr val="000000">
                    <a:alpha val="65000"/>
                  </a:srgbClr>
                </a:innerShdw>
              </a:effectLst>
            </a:endParaRPr>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866" y="1556792"/>
            <a:ext cx="259080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831" y="3789040"/>
            <a:ext cx="685833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53081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680" y="2060848"/>
            <a:ext cx="6122738" cy="371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12" y="941819"/>
            <a:ext cx="8755508" cy="707886"/>
          </a:xfrm>
          <a:prstGeom prst="rect">
            <a:avLst/>
          </a:prstGeom>
          <a:noFill/>
        </p:spPr>
        <p:txBody>
          <a:bodyPr wrap="square" lIns="91440" tIns="45720" rIns="91440" bIns="45720">
            <a:spAutoFit/>
          </a:bodyPr>
          <a:lstStyle/>
          <a:p>
            <a:pPr algn="ctr"/>
            <a:r>
              <a:rPr lang="es-CO" sz="4000" b="1" cap="none" spc="0" dirty="0" smtClean="0">
                <a:ln w="1905"/>
                <a:solidFill>
                  <a:schemeClr val="accent2">
                    <a:lumMod val="50000"/>
                  </a:schemeClr>
                </a:solidFill>
                <a:effectLst>
                  <a:innerShdw blurRad="69850" dist="43180" dir="5400000">
                    <a:srgbClr val="000000">
                      <a:alpha val="65000"/>
                    </a:srgbClr>
                  </a:innerShdw>
                </a:effectLst>
              </a:rPr>
              <a:t>Calculadora en campos de </a:t>
            </a:r>
            <a:r>
              <a:rPr lang="es-CO" sz="4000" b="1" dirty="0">
                <a:ln w="1905"/>
                <a:solidFill>
                  <a:schemeClr val="accent2">
                    <a:lumMod val="50000"/>
                  </a:schemeClr>
                </a:solidFill>
                <a:effectLst>
                  <a:innerShdw blurRad="69850" dist="43180" dir="5400000">
                    <a:srgbClr val="000000">
                      <a:alpha val="65000"/>
                    </a:srgbClr>
                  </a:innerShdw>
                </a:effectLst>
              </a:rPr>
              <a:t>G</a:t>
            </a:r>
            <a:r>
              <a:rPr lang="es-CO" sz="4000" b="1" cap="none" spc="0" dirty="0" smtClean="0">
                <a:ln w="1905"/>
                <a:solidFill>
                  <a:schemeClr val="accent2">
                    <a:lumMod val="50000"/>
                  </a:schemeClr>
                </a:solidFill>
                <a:effectLst>
                  <a:innerShdw blurRad="69850" dist="43180" dir="5400000">
                    <a:srgbClr val="000000">
                      <a:alpha val="65000"/>
                    </a:srgbClr>
                  </a:innerShdw>
                </a:effectLst>
              </a:rPr>
              <a:t>alois</a:t>
            </a:r>
            <a:endParaRPr lang="es-CO" sz="4000" b="1" cap="none" spc="0" dirty="0">
              <a:ln w="1905"/>
              <a:solidFill>
                <a:schemeClr val="accent2">
                  <a:lumMod val="5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22349154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7651</TotalTime>
  <Words>1456</Words>
  <Application>Microsoft Office PowerPoint</Application>
  <PresentationFormat>On-screen Show (4:3)</PresentationFormat>
  <Paragraphs>181</Paragraphs>
  <Slides>49</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Diseño predeterminado</vt:lpstr>
      <vt:lpstr>Visio</vt:lpstr>
      <vt:lpstr>Implementación de un codificador y decodificador Reed-Solomon a través de una FPGA.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Sebastian</cp:lastModifiedBy>
  <cp:revision>993</cp:revision>
  <cp:lastPrinted>2014-06-08T18:24:14Z</cp:lastPrinted>
  <dcterms:created xsi:type="dcterms:W3CDTF">2010-05-23T14:28:12Z</dcterms:created>
  <dcterms:modified xsi:type="dcterms:W3CDTF">2014-06-08T22:24:13Z</dcterms:modified>
</cp:coreProperties>
</file>